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5"/>
  </p:notesMasterIdLst>
  <p:sldIdLst>
    <p:sldId id="357" r:id="rId2"/>
    <p:sldId id="358" r:id="rId3"/>
    <p:sldId id="359" r:id="rId4"/>
    <p:sldId id="365" r:id="rId5"/>
    <p:sldId id="377" r:id="rId6"/>
    <p:sldId id="366" r:id="rId7"/>
    <p:sldId id="362" r:id="rId8"/>
    <p:sldId id="367" r:id="rId9"/>
    <p:sldId id="368" r:id="rId10"/>
    <p:sldId id="369" r:id="rId11"/>
    <p:sldId id="370" r:id="rId12"/>
    <p:sldId id="371" r:id="rId13"/>
    <p:sldId id="372" r:id="rId14"/>
    <p:sldId id="373" r:id="rId15"/>
    <p:sldId id="374" r:id="rId16"/>
    <p:sldId id="375" r:id="rId17"/>
    <p:sldId id="378" r:id="rId18"/>
    <p:sldId id="379" r:id="rId19"/>
    <p:sldId id="380" r:id="rId20"/>
    <p:sldId id="381" r:id="rId21"/>
    <p:sldId id="382" r:id="rId22"/>
    <p:sldId id="383" r:id="rId23"/>
    <p:sldId id="384" r:id="rId24"/>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00FF"/>
    <a:srgbClr val="11752B"/>
    <a:srgbClr val="3366FF"/>
    <a:srgbClr val="FF0000"/>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022" autoAdjust="0"/>
    <p:restoredTop sz="94737" autoAdjust="0"/>
  </p:normalViewPr>
  <p:slideViewPr>
    <p:cSldViewPr>
      <p:cViewPr varScale="1">
        <p:scale>
          <a:sx n="52" d="100"/>
          <a:sy n="52" d="100"/>
        </p:scale>
        <p:origin x="-84" y="-19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84995"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419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4997"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4998"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84999"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93E1F95C-73D7-41E3-9300-7126D2D99C0D}" type="slidenum">
              <a:rPr lang="en-US"/>
              <a:pPr>
                <a:defRPr/>
              </a:pPr>
              <a:t>‹#›</a:t>
            </a:fld>
            <a:endParaRPr lang="en-US"/>
          </a:p>
        </p:txBody>
      </p:sp>
    </p:spTree>
    <p:extLst>
      <p:ext uri="{BB962C8B-B14F-4D97-AF65-F5344CB8AC3E}">
        <p14:creationId xmlns:p14="http://schemas.microsoft.com/office/powerpoint/2010/main" val="5488233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pPr>
              <a:defRPr/>
            </a:pPr>
            <a:fld id="{93E1F95C-73D7-41E3-9300-7126D2D99C0D}"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lvl1pPr eaLnBrk="0" hangingPunct="0">
              <a:defRPr sz="4000">
                <a:solidFill>
                  <a:schemeClr val="tx1"/>
                </a:solidFill>
                <a:latin typeface="Verdana" pitchFamily="34" charset="0"/>
                <a:ea typeface="ＭＳ Ｐゴシック" charset="-128"/>
              </a:defRPr>
            </a:lvl1pPr>
            <a:lvl2pPr marL="742950" indent="-285750" eaLnBrk="0" hangingPunct="0">
              <a:defRPr sz="4000">
                <a:solidFill>
                  <a:schemeClr val="tx1"/>
                </a:solidFill>
                <a:latin typeface="Verdana" pitchFamily="34" charset="0"/>
                <a:ea typeface="ＭＳ Ｐゴシック" charset="-128"/>
              </a:defRPr>
            </a:lvl2pPr>
            <a:lvl3pPr marL="1143000" indent="-228600" eaLnBrk="0" hangingPunct="0">
              <a:defRPr sz="4000">
                <a:solidFill>
                  <a:schemeClr val="tx1"/>
                </a:solidFill>
                <a:latin typeface="Verdana" pitchFamily="34" charset="0"/>
                <a:ea typeface="ＭＳ Ｐゴシック" charset="-128"/>
              </a:defRPr>
            </a:lvl3pPr>
            <a:lvl4pPr marL="1600200" indent="-228600" eaLnBrk="0" hangingPunct="0">
              <a:defRPr sz="4000">
                <a:solidFill>
                  <a:schemeClr val="tx1"/>
                </a:solidFill>
                <a:latin typeface="Verdana" pitchFamily="34" charset="0"/>
                <a:ea typeface="ＭＳ Ｐゴシック" charset="-128"/>
              </a:defRPr>
            </a:lvl4pPr>
            <a:lvl5pPr marL="2057400" indent="-228600" eaLnBrk="0" hangingPunct="0">
              <a:defRPr sz="4000">
                <a:solidFill>
                  <a:schemeClr val="tx1"/>
                </a:solidFill>
                <a:latin typeface="Verdana" pitchFamily="34" charset="0"/>
                <a:ea typeface="ＭＳ Ｐゴシック" charset="-128"/>
              </a:defRPr>
            </a:lvl5pPr>
            <a:lvl6pPr marL="2514600" indent="-228600" eaLnBrk="0" fontAlgn="base" hangingPunct="0">
              <a:spcBef>
                <a:spcPct val="0"/>
              </a:spcBef>
              <a:spcAft>
                <a:spcPct val="0"/>
              </a:spcAft>
              <a:defRPr sz="4000">
                <a:solidFill>
                  <a:schemeClr val="tx1"/>
                </a:solidFill>
                <a:latin typeface="Verdana" pitchFamily="34" charset="0"/>
                <a:ea typeface="ＭＳ Ｐゴシック" charset="-128"/>
              </a:defRPr>
            </a:lvl6pPr>
            <a:lvl7pPr marL="2971800" indent="-228600" eaLnBrk="0" fontAlgn="base" hangingPunct="0">
              <a:spcBef>
                <a:spcPct val="0"/>
              </a:spcBef>
              <a:spcAft>
                <a:spcPct val="0"/>
              </a:spcAft>
              <a:defRPr sz="4000">
                <a:solidFill>
                  <a:schemeClr val="tx1"/>
                </a:solidFill>
                <a:latin typeface="Verdana" pitchFamily="34" charset="0"/>
                <a:ea typeface="ＭＳ Ｐゴシック" charset="-128"/>
              </a:defRPr>
            </a:lvl7pPr>
            <a:lvl8pPr marL="3429000" indent="-228600" eaLnBrk="0" fontAlgn="base" hangingPunct="0">
              <a:spcBef>
                <a:spcPct val="0"/>
              </a:spcBef>
              <a:spcAft>
                <a:spcPct val="0"/>
              </a:spcAft>
              <a:defRPr sz="4000">
                <a:solidFill>
                  <a:schemeClr val="tx1"/>
                </a:solidFill>
                <a:latin typeface="Verdana" pitchFamily="34" charset="0"/>
                <a:ea typeface="ＭＳ Ｐゴシック" charset="-128"/>
              </a:defRPr>
            </a:lvl8pPr>
            <a:lvl9pPr marL="3886200" indent="-228600" eaLnBrk="0" fontAlgn="base" hangingPunct="0">
              <a:spcBef>
                <a:spcPct val="0"/>
              </a:spcBef>
              <a:spcAft>
                <a:spcPct val="0"/>
              </a:spcAft>
              <a:defRPr sz="4000">
                <a:solidFill>
                  <a:schemeClr val="tx1"/>
                </a:solidFill>
                <a:latin typeface="Verdana" pitchFamily="34" charset="0"/>
                <a:ea typeface="ＭＳ Ｐゴシック" charset="-128"/>
              </a:defRPr>
            </a:lvl9pPr>
          </a:lstStyle>
          <a:p>
            <a:fld id="{AA011AE4-1835-4D51-8002-15D6F74DABC5}" type="slidenum">
              <a:rPr lang="en-US" sz="1200">
                <a:latin typeface="Arial" charset="0"/>
              </a:rPr>
              <a:pPr/>
              <a:t>5</a:t>
            </a:fld>
            <a:endParaRPr lang="en-US" sz="1200">
              <a:latin typeface="Arial" charset="0"/>
            </a:endParaRPr>
          </a:p>
        </p:txBody>
      </p:sp>
      <p:sp>
        <p:nvSpPr>
          <p:cNvPr id="83971" name="Rectangle 2"/>
          <p:cNvSpPr>
            <a:spLocks noGrp="1" noRot="1" noChangeAspect="1" noChangeArrowheads="1" noTextEdit="1"/>
          </p:cNvSpPr>
          <p:nvPr>
            <p:ph type="sldImg"/>
          </p:nvPr>
        </p:nvSpPr>
        <p:spPr>
          <a:solidFill>
            <a:srgbClr val="FFFFFF"/>
          </a:solidFill>
          <a:ln/>
        </p:spPr>
      </p:sp>
      <p:sp>
        <p:nvSpPr>
          <p:cNvPr id="83972"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grpSp>
          <p:nvGrpSpPr>
            <p:cNvPr id="5" name="Group 3"/>
            <p:cNvGrpSpPr>
              <a:grpSpLocks/>
            </p:cNvGrpSpPr>
            <p:nvPr/>
          </p:nvGrpSpPr>
          <p:grpSpPr bwMode="auto">
            <a:xfrm>
              <a:off x="0" y="0"/>
              <a:ext cx="5760" cy="4320"/>
              <a:chOff x="0" y="0"/>
              <a:chExt cx="5760" cy="4320"/>
            </a:xfrm>
          </p:grpSpPr>
          <p:sp>
            <p:nvSpPr>
              <p:cNvPr id="15" name="Rectangle 4"/>
              <p:cNvSpPr>
                <a:spLocks noChangeArrowheads="1"/>
              </p:cNvSpPr>
              <p:nvPr/>
            </p:nvSpPr>
            <p:spPr bwMode="ltGray">
              <a:xfrm>
                <a:off x="2112" y="0"/>
                <a:ext cx="3648" cy="96"/>
              </a:xfrm>
              <a:prstGeom prst="rect">
                <a:avLst/>
              </a:prstGeom>
              <a:solidFill>
                <a:schemeClr val="folHlink"/>
              </a:solidFill>
              <a:ln w="9525">
                <a:noFill/>
                <a:miter lim="800000"/>
                <a:headEnd/>
                <a:tailEnd/>
              </a:ln>
              <a:effectLst/>
            </p:spPr>
            <p:txBody>
              <a:bodyPr wrap="none" anchor="ctr"/>
              <a:lstStyle/>
              <a:p>
                <a:pPr>
                  <a:defRPr/>
                </a:pPr>
                <a:endParaRPr lang="en-US"/>
              </a:p>
            </p:txBody>
          </p:sp>
          <p:grpSp>
            <p:nvGrpSpPr>
              <p:cNvPr id="16" name="Group 5"/>
              <p:cNvGrpSpPr>
                <a:grpSpLocks/>
              </p:cNvGrpSpPr>
              <p:nvPr userDrawn="1"/>
            </p:nvGrpSpPr>
            <p:grpSpPr bwMode="auto">
              <a:xfrm>
                <a:off x="0" y="0"/>
                <a:ext cx="5760" cy="4320"/>
                <a:chOff x="0" y="0"/>
                <a:chExt cx="5760" cy="4320"/>
              </a:xfrm>
            </p:grpSpPr>
            <p:sp>
              <p:nvSpPr>
                <p:cNvPr id="18" name="Line 6"/>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9" name="Line 7"/>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0" name="Line 8"/>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1" name="Line 9"/>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2" name="Line 10"/>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3" name="Line 11"/>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4" name="Line 12"/>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5" name="Line 13"/>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6" name="Line 14"/>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7" name="Line 15"/>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8" name="Line 16"/>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9" name="Line 17"/>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0" name="Line 18"/>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1" name="Line 19"/>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2" name="Line 20"/>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3" name="Line 21"/>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4" name="Line 22"/>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5" name="Line 23"/>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6" name="Line 24"/>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7" name="Line 25"/>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8" name="Line 26"/>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9" name="Line 27"/>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0" name="Line 28"/>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1" name="Line 29"/>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2" name="Line 30"/>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3" name="Line 31"/>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4" name="Line 32"/>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5" name="Line 33"/>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6" name="Line 34"/>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7" name="Line 35"/>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8" name="Line 36"/>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9" name="Line 37"/>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0" name="Line 38"/>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1" name="Line 39"/>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2" name="Line 40"/>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3" name="Line 41"/>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4" name="Line 42"/>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5" name="Line 43"/>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6" name="Line 44"/>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7" name="Line 45"/>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8" name="Line 46"/>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9" name="Line 47"/>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0" name="Line 48"/>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1" name="Line 49"/>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2" name="Line 50"/>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3" name="Line 51"/>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4" name="Line 52"/>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5" name="Line 53"/>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6" name="Line 54"/>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7" name="Line 55"/>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8" name="Line 56"/>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grpSp>
          <p:sp>
            <p:nvSpPr>
              <p:cNvPr id="17" name="Line 57"/>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pPr>
                  <a:defRPr/>
                </a:pPr>
                <a:endParaRPr lang="en-US"/>
              </a:p>
            </p:txBody>
          </p:sp>
        </p:grpSp>
        <p:grpSp>
          <p:nvGrpSpPr>
            <p:cNvPr id="6" name="Group 58"/>
            <p:cNvGrpSpPr>
              <a:grpSpLocks/>
            </p:cNvGrpSpPr>
            <p:nvPr userDrawn="1"/>
          </p:nvGrpSpPr>
          <p:grpSpPr bwMode="auto">
            <a:xfrm>
              <a:off x="3" y="559"/>
              <a:ext cx="4192" cy="1796"/>
              <a:chOff x="3" y="559"/>
              <a:chExt cx="4192" cy="1796"/>
            </a:xfrm>
          </p:grpSpPr>
          <p:sp>
            <p:nvSpPr>
              <p:cNvPr id="11" name="Line 59"/>
              <p:cNvSpPr>
                <a:spLocks noChangeShapeType="1"/>
              </p:cNvSpPr>
              <p:nvPr/>
            </p:nvSpPr>
            <p:spPr bwMode="ltGray">
              <a:xfrm>
                <a:off x="506" y="559"/>
                <a:ext cx="0" cy="1796"/>
              </a:xfrm>
              <a:prstGeom prst="line">
                <a:avLst/>
              </a:prstGeom>
              <a:noFill/>
              <a:ln w="9525">
                <a:solidFill>
                  <a:schemeClr val="hlink"/>
                </a:solidFill>
                <a:round/>
                <a:headEnd/>
                <a:tailEnd/>
              </a:ln>
              <a:effectLst/>
            </p:spPr>
            <p:txBody>
              <a:bodyPr wrap="none" anchor="ctr"/>
              <a:lstStyle/>
              <a:p>
                <a:pPr>
                  <a:defRPr/>
                </a:pPr>
                <a:endParaRPr lang="en-US"/>
              </a:p>
            </p:txBody>
          </p:sp>
          <p:sp>
            <p:nvSpPr>
              <p:cNvPr id="12" name="Line 60"/>
              <p:cNvSpPr>
                <a:spLocks noChangeShapeType="1"/>
              </p:cNvSpPr>
              <p:nvPr/>
            </p:nvSpPr>
            <p:spPr bwMode="ltGray">
              <a:xfrm flipH="1" flipV="1">
                <a:off x="3" y="1924"/>
                <a:ext cx="3211" cy="1"/>
              </a:xfrm>
              <a:prstGeom prst="line">
                <a:avLst/>
              </a:prstGeom>
              <a:noFill/>
              <a:ln w="9525">
                <a:solidFill>
                  <a:schemeClr val="hlink"/>
                </a:solidFill>
                <a:round/>
                <a:headEnd/>
                <a:tailEnd/>
              </a:ln>
              <a:effectLst/>
            </p:spPr>
            <p:txBody>
              <a:bodyPr wrap="none" anchor="ctr"/>
              <a:lstStyle/>
              <a:p>
                <a:pPr>
                  <a:defRPr/>
                </a:pPr>
                <a:endParaRPr lang="en-US"/>
              </a:p>
            </p:txBody>
          </p:sp>
          <p:sp>
            <p:nvSpPr>
              <p:cNvPr id="13" name="Line 61"/>
              <p:cNvSpPr>
                <a:spLocks noChangeShapeType="1"/>
              </p:cNvSpPr>
              <p:nvPr/>
            </p:nvSpPr>
            <p:spPr bwMode="ltGray">
              <a:xfrm flipH="1" flipV="1">
                <a:off x="384" y="938"/>
                <a:ext cx="3811" cy="1"/>
              </a:xfrm>
              <a:prstGeom prst="line">
                <a:avLst/>
              </a:prstGeom>
              <a:noFill/>
              <a:ln w="9525">
                <a:solidFill>
                  <a:schemeClr val="hlink"/>
                </a:solidFill>
                <a:round/>
                <a:headEnd/>
                <a:tailEnd/>
              </a:ln>
              <a:effectLst/>
            </p:spPr>
            <p:txBody>
              <a:bodyPr wrap="none" anchor="ctr"/>
              <a:lstStyle/>
              <a:p>
                <a:pPr>
                  <a:defRPr/>
                </a:pPr>
                <a:endParaRPr lang="en-US"/>
              </a:p>
            </p:txBody>
          </p:sp>
          <p:sp>
            <p:nvSpPr>
              <p:cNvPr id="14" name="Arc 62"/>
              <p:cNvSpPr>
                <a:spLocks/>
              </p:cNvSpPr>
              <p:nvPr/>
            </p:nvSpPr>
            <p:spPr bwMode="ltGray">
              <a:xfrm rot="16200000" flipH="1">
                <a:off x="426" y="860"/>
                <a:ext cx="156" cy="157"/>
              </a:xfrm>
              <a:custGeom>
                <a:avLst/>
                <a:gdLst>
                  <a:gd name="T0" fmla="*/ 76 w 43195"/>
                  <a:gd name="T1" fmla="*/ 0 h 43200"/>
                  <a:gd name="T2" fmla="*/ 0 w 43195"/>
                  <a:gd name="T3" fmla="*/ 80 h 43200"/>
                  <a:gd name="T4" fmla="*/ 78 w 43195"/>
                  <a:gd name="T5" fmla="*/ 79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ffectLst/>
            </p:spPr>
            <p:txBody>
              <a:bodyPr wrap="none" anchor="ctr"/>
              <a:lstStyle/>
              <a:p>
                <a:pPr>
                  <a:defRPr/>
                </a:pPr>
                <a:endParaRPr lang="en-US"/>
              </a:p>
            </p:txBody>
          </p:sp>
        </p:grpSp>
        <p:grpSp>
          <p:nvGrpSpPr>
            <p:cNvPr id="7" name="Group 63"/>
            <p:cNvGrpSpPr>
              <a:grpSpLocks/>
            </p:cNvGrpSpPr>
            <p:nvPr userDrawn="1"/>
          </p:nvGrpSpPr>
          <p:grpSpPr bwMode="auto">
            <a:xfrm>
              <a:off x="1480" y="1952"/>
              <a:ext cx="3808" cy="1812"/>
              <a:chOff x="1480" y="1952"/>
              <a:chExt cx="3808" cy="1812"/>
            </a:xfrm>
          </p:grpSpPr>
          <p:sp>
            <p:nvSpPr>
              <p:cNvPr id="8" name="Line 64"/>
              <p:cNvSpPr>
                <a:spLocks noChangeShapeType="1"/>
              </p:cNvSpPr>
              <p:nvPr/>
            </p:nvSpPr>
            <p:spPr bwMode="ltGray">
              <a:xfrm flipV="1">
                <a:off x="1480" y="3442"/>
                <a:ext cx="3808" cy="0"/>
              </a:xfrm>
              <a:prstGeom prst="line">
                <a:avLst/>
              </a:prstGeom>
              <a:noFill/>
              <a:ln w="9525">
                <a:solidFill>
                  <a:schemeClr val="hlink"/>
                </a:solidFill>
                <a:round/>
                <a:headEnd/>
                <a:tailEnd/>
              </a:ln>
              <a:effectLst/>
            </p:spPr>
            <p:txBody>
              <a:bodyPr wrap="none" anchor="ctr"/>
              <a:lstStyle/>
              <a:p>
                <a:pPr>
                  <a:defRPr/>
                </a:pPr>
                <a:endParaRPr lang="en-US"/>
              </a:p>
            </p:txBody>
          </p:sp>
          <p:sp>
            <p:nvSpPr>
              <p:cNvPr id="9" name="Line 65"/>
              <p:cNvSpPr>
                <a:spLocks noChangeShapeType="1"/>
              </p:cNvSpPr>
              <p:nvPr/>
            </p:nvSpPr>
            <p:spPr bwMode="ltGray">
              <a:xfrm flipH="1">
                <a:off x="5172" y="1952"/>
                <a:ext cx="0" cy="1812"/>
              </a:xfrm>
              <a:prstGeom prst="line">
                <a:avLst/>
              </a:prstGeom>
              <a:noFill/>
              <a:ln w="9525">
                <a:solidFill>
                  <a:schemeClr val="hlink"/>
                </a:solidFill>
                <a:round/>
                <a:headEnd/>
                <a:tailEnd/>
              </a:ln>
              <a:effectLst/>
            </p:spPr>
            <p:txBody>
              <a:bodyPr wrap="none" anchor="ctr"/>
              <a:lstStyle/>
              <a:p>
                <a:pPr>
                  <a:defRPr/>
                </a:pPr>
                <a:endParaRPr lang="en-US"/>
              </a:p>
            </p:txBody>
          </p:sp>
          <p:sp>
            <p:nvSpPr>
              <p:cNvPr id="10" name="Arc 66"/>
              <p:cNvSpPr>
                <a:spLocks/>
              </p:cNvSpPr>
              <p:nvPr/>
            </p:nvSpPr>
            <p:spPr bwMode="ltGray">
              <a:xfrm rot="5400000">
                <a:off x="5097" y="3347"/>
                <a:ext cx="156" cy="157"/>
              </a:xfrm>
              <a:custGeom>
                <a:avLst/>
                <a:gdLst>
                  <a:gd name="T0" fmla="*/ 76 w 43195"/>
                  <a:gd name="T1" fmla="*/ 0 h 43200"/>
                  <a:gd name="T2" fmla="*/ 0 w 43195"/>
                  <a:gd name="T3" fmla="*/ 80 h 43200"/>
                  <a:gd name="T4" fmla="*/ 78 w 43195"/>
                  <a:gd name="T5" fmla="*/ 79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ffectLst/>
            </p:spPr>
            <p:txBody>
              <a:bodyPr wrap="none" anchor="ctr"/>
              <a:lstStyle/>
              <a:p>
                <a:pPr>
                  <a:defRPr/>
                </a:pPr>
                <a:endParaRPr lang="en-US"/>
              </a:p>
            </p:txBody>
          </p:sp>
        </p:grpSp>
      </p:grpSp>
      <p:pic>
        <p:nvPicPr>
          <p:cNvPr id="69" name="Picture 2"/>
          <p:cNvPicPr>
            <a:picLocks noChangeAspect="1" noChangeArrowheads="1"/>
          </p:cNvPicPr>
          <p:nvPr userDrawn="1"/>
        </p:nvPicPr>
        <p:blipFill>
          <a:blip r:embed="rId2" cstate="print"/>
          <a:srcRect/>
          <a:stretch>
            <a:fillRect/>
          </a:stretch>
        </p:blipFill>
        <p:spPr bwMode="auto">
          <a:xfrm>
            <a:off x="3929063" y="5500688"/>
            <a:ext cx="1500187" cy="1146175"/>
          </a:xfrm>
          <a:prstGeom prst="rect">
            <a:avLst/>
          </a:prstGeom>
          <a:noFill/>
          <a:ln w="9525">
            <a:noFill/>
            <a:miter lim="800000"/>
            <a:headEnd/>
            <a:tailEnd/>
          </a:ln>
        </p:spPr>
      </p:pic>
      <p:sp>
        <p:nvSpPr>
          <p:cNvPr id="4163" name="Rectangle 67"/>
          <p:cNvSpPr>
            <a:spLocks noGrp="1" noChangeArrowheads="1"/>
          </p:cNvSpPr>
          <p:nvPr>
            <p:ph type="ctrTitle"/>
          </p:nvPr>
        </p:nvSpPr>
        <p:spPr>
          <a:xfrm>
            <a:off x="990600" y="1752600"/>
            <a:ext cx="7772400" cy="1143000"/>
          </a:xfrm>
        </p:spPr>
        <p:txBody>
          <a:bodyPr/>
          <a:lstStyle>
            <a:lvl1pPr>
              <a:defRPr>
                <a:solidFill>
                  <a:srgbClr val="C00000"/>
                </a:solidFill>
              </a:defRPr>
            </a:lvl1pPr>
          </a:lstStyle>
          <a:p>
            <a:pPr lvl="0"/>
            <a:r>
              <a:rPr lang="en-GB" noProof="0" dirty="0" smtClean="0"/>
              <a:t>Click to edit Master title style</a:t>
            </a:r>
          </a:p>
        </p:txBody>
      </p:sp>
      <p:sp>
        <p:nvSpPr>
          <p:cNvPr id="4164"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pPr lvl="0"/>
            <a:r>
              <a:rPr lang="en-GB" noProof="0" smtClean="0"/>
              <a:t>Click to edit Master subtitle style</a:t>
            </a:r>
          </a:p>
        </p:txBody>
      </p:sp>
      <p:sp>
        <p:nvSpPr>
          <p:cNvPr id="70" name="Rectangle 69"/>
          <p:cNvSpPr>
            <a:spLocks noGrp="1" noChangeArrowheads="1"/>
          </p:cNvSpPr>
          <p:nvPr>
            <p:ph type="dt" sz="quarter" idx="10"/>
          </p:nvPr>
        </p:nvSpPr>
        <p:spPr/>
        <p:txBody>
          <a:bodyPr/>
          <a:lstStyle>
            <a:lvl1pPr>
              <a:defRPr/>
            </a:lvl1pPr>
          </a:lstStyle>
          <a:p>
            <a:pPr>
              <a:defRPr/>
            </a:pPr>
            <a:endParaRPr lang="en-GB"/>
          </a:p>
        </p:txBody>
      </p:sp>
      <p:sp>
        <p:nvSpPr>
          <p:cNvPr id="71" name="Rectangle 70"/>
          <p:cNvSpPr>
            <a:spLocks noGrp="1" noChangeArrowheads="1"/>
          </p:cNvSpPr>
          <p:nvPr>
            <p:ph type="ftr" sz="quarter" idx="11"/>
          </p:nvPr>
        </p:nvSpPr>
        <p:spPr/>
        <p:txBody>
          <a:bodyPr/>
          <a:lstStyle>
            <a:lvl1pPr>
              <a:defRPr/>
            </a:lvl1pPr>
          </a:lstStyle>
          <a:p>
            <a:pPr>
              <a:defRPr/>
            </a:pPr>
            <a:endParaRPr lang="en-GB"/>
          </a:p>
        </p:txBody>
      </p:sp>
      <p:sp>
        <p:nvSpPr>
          <p:cNvPr id="72" name="Rectangle 71"/>
          <p:cNvSpPr>
            <a:spLocks noGrp="1" noChangeArrowheads="1"/>
          </p:cNvSpPr>
          <p:nvPr>
            <p:ph type="sldNum" sz="quarter" idx="12"/>
          </p:nvPr>
        </p:nvSpPr>
        <p:spPr/>
        <p:txBody>
          <a:bodyPr/>
          <a:lstStyle>
            <a:lvl1pPr>
              <a:defRPr/>
            </a:lvl1pPr>
          </a:lstStyle>
          <a:p>
            <a:pPr>
              <a:defRPr/>
            </a:pPr>
            <a:fld id="{9AD607D4-83BC-458F-A711-C073E66D9BB8}"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5"/>
          <p:cNvSpPr>
            <a:spLocks noGrp="1" noChangeArrowheads="1"/>
          </p:cNvSpPr>
          <p:nvPr>
            <p:ph type="dt" sz="half" idx="10"/>
          </p:nvPr>
        </p:nvSpPr>
        <p:spPr>
          <a:ln/>
        </p:spPr>
        <p:txBody>
          <a:bodyPr/>
          <a:lstStyle>
            <a:lvl1pPr>
              <a:defRPr/>
            </a:lvl1pPr>
          </a:lstStyle>
          <a:p>
            <a:pPr>
              <a:defRPr/>
            </a:pPr>
            <a:endParaRPr lang="en-GB"/>
          </a:p>
        </p:txBody>
      </p:sp>
      <p:sp>
        <p:nvSpPr>
          <p:cNvPr id="5" name="Rectangle 66"/>
          <p:cNvSpPr>
            <a:spLocks noGrp="1" noChangeArrowheads="1"/>
          </p:cNvSpPr>
          <p:nvPr>
            <p:ph type="ftr" sz="quarter" idx="11"/>
          </p:nvPr>
        </p:nvSpPr>
        <p:spPr>
          <a:ln/>
        </p:spPr>
        <p:txBody>
          <a:bodyPr/>
          <a:lstStyle>
            <a:lvl1pPr>
              <a:defRPr/>
            </a:lvl1pPr>
          </a:lstStyle>
          <a:p>
            <a:pPr>
              <a:defRPr/>
            </a:pPr>
            <a:endParaRPr lang="en-GB"/>
          </a:p>
        </p:txBody>
      </p:sp>
      <p:sp>
        <p:nvSpPr>
          <p:cNvPr id="6" name="Rectangle 67"/>
          <p:cNvSpPr>
            <a:spLocks noGrp="1" noChangeArrowheads="1"/>
          </p:cNvSpPr>
          <p:nvPr>
            <p:ph type="sldNum" sz="quarter" idx="12"/>
          </p:nvPr>
        </p:nvSpPr>
        <p:spPr>
          <a:ln/>
        </p:spPr>
        <p:txBody>
          <a:bodyPr/>
          <a:lstStyle>
            <a:lvl1pPr>
              <a:defRPr/>
            </a:lvl1pPr>
          </a:lstStyle>
          <a:p>
            <a:pPr>
              <a:defRPr/>
            </a:pPr>
            <a:fld id="{013C29D6-03FA-48EF-878E-5BB82998FF36}"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00025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304800"/>
            <a:ext cx="584835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5"/>
          <p:cNvSpPr>
            <a:spLocks noGrp="1" noChangeArrowheads="1"/>
          </p:cNvSpPr>
          <p:nvPr>
            <p:ph type="dt" sz="half" idx="10"/>
          </p:nvPr>
        </p:nvSpPr>
        <p:spPr>
          <a:ln/>
        </p:spPr>
        <p:txBody>
          <a:bodyPr/>
          <a:lstStyle>
            <a:lvl1pPr>
              <a:defRPr/>
            </a:lvl1pPr>
          </a:lstStyle>
          <a:p>
            <a:pPr>
              <a:defRPr/>
            </a:pPr>
            <a:endParaRPr lang="en-GB"/>
          </a:p>
        </p:txBody>
      </p:sp>
      <p:sp>
        <p:nvSpPr>
          <p:cNvPr id="5" name="Rectangle 66"/>
          <p:cNvSpPr>
            <a:spLocks noGrp="1" noChangeArrowheads="1"/>
          </p:cNvSpPr>
          <p:nvPr>
            <p:ph type="ftr" sz="quarter" idx="11"/>
          </p:nvPr>
        </p:nvSpPr>
        <p:spPr>
          <a:ln/>
        </p:spPr>
        <p:txBody>
          <a:bodyPr/>
          <a:lstStyle>
            <a:lvl1pPr>
              <a:defRPr/>
            </a:lvl1pPr>
          </a:lstStyle>
          <a:p>
            <a:pPr>
              <a:defRPr/>
            </a:pPr>
            <a:endParaRPr lang="en-GB"/>
          </a:p>
        </p:txBody>
      </p:sp>
      <p:sp>
        <p:nvSpPr>
          <p:cNvPr id="6" name="Rectangle 67"/>
          <p:cNvSpPr>
            <a:spLocks noGrp="1" noChangeArrowheads="1"/>
          </p:cNvSpPr>
          <p:nvPr>
            <p:ph type="sldNum" sz="quarter" idx="12"/>
          </p:nvPr>
        </p:nvSpPr>
        <p:spPr>
          <a:ln/>
        </p:spPr>
        <p:txBody>
          <a:bodyPr/>
          <a:lstStyle>
            <a:lvl1pPr>
              <a:defRPr/>
            </a:lvl1pPr>
          </a:lstStyle>
          <a:p>
            <a:pPr>
              <a:defRPr/>
            </a:pPr>
            <a:fld id="{72F118BF-DEF9-49B6-B93E-5AC73A7D649B}"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370013" y="301625"/>
            <a:ext cx="7313612"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370013" y="1827213"/>
            <a:ext cx="7313612"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370013" y="3960813"/>
            <a:ext cx="7313612"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A72A741E-57F2-43CE-B6CB-94BA9DA72435}" type="slidenum">
              <a:rPr lang="en-US"/>
              <a:pPr>
                <a:defRPr/>
              </a:pPr>
              <a:t>‹#›</a:t>
            </a:fld>
            <a:endParaRPr lang="en-US"/>
          </a:p>
        </p:txBody>
      </p:sp>
    </p:spTree>
    <p:extLst>
      <p:ext uri="{BB962C8B-B14F-4D97-AF65-F5344CB8AC3E}">
        <p14:creationId xmlns:p14="http://schemas.microsoft.com/office/powerpoint/2010/main" val="524576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7504" y="304800"/>
            <a:ext cx="8928992" cy="819944"/>
          </a:xfrm>
        </p:spPr>
        <p:txBody>
          <a:bodyPr/>
          <a:lstStyle>
            <a:lvl1pPr algn="ctr">
              <a:defRPr/>
            </a:lvl1pPr>
          </a:lstStyle>
          <a:p>
            <a:r>
              <a:rPr lang="en-US" dirty="0" smtClean="0"/>
              <a:t>Click to edit Master title style</a:t>
            </a:r>
            <a:endParaRPr lang="en-US" dirty="0"/>
          </a:p>
        </p:txBody>
      </p:sp>
      <p:sp>
        <p:nvSpPr>
          <p:cNvPr id="3" name="Content Placeholder 2"/>
          <p:cNvSpPr>
            <a:spLocks noGrp="1"/>
          </p:cNvSpPr>
          <p:nvPr>
            <p:ph idx="1"/>
          </p:nvPr>
        </p:nvSpPr>
        <p:spPr>
          <a:xfrm>
            <a:off x="251520" y="1484784"/>
            <a:ext cx="8712968" cy="4392488"/>
          </a:xfrm>
        </p:spPr>
        <p:txBody>
          <a:bodyPr/>
          <a:lstStyle>
            <a:lvl1pPr marL="342900" indent="-342900">
              <a:buFont typeface="Wingdings" pitchFamily="2" charset="2"/>
              <a:buChar char="§"/>
              <a:defRPr sz="2800"/>
            </a:lvl1pPr>
            <a:lvl2pPr marL="742950" indent="-285750">
              <a:buFont typeface="Wingdings" pitchFamily="2" charset="2"/>
              <a:buChar char="§"/>
              <a:defRPr sz="2800"/>
            </a:lvl2pPr>
            <a:lvl3pPr marL="1143000" indent="-228600">
              <a:buFont typeface="Wingdings" pitchFamily="2" charset="2"/>
              <a:buChar char="§"/>
              <a:defRPr sz="2400"/>
            </a:lvl3pPr>
            <a:lvl4pPr marL="1600200" indent="-228600">
              <a:buFont typeface="Wingdings" pitchFamily="2" charset="2"/>
              <a:buChar char="§"/>
              <a:defRPr sz="2000"/>
            </a:lvl4pPr>
            <a:lvl5pPr marL="2057400" indent="-228600">
              <a:buFont typeface="Wingdings" pitchFamily="2" charset="2"/>
              <a:buChar cha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5"/>
          <p:cNvSpPr>
            <a:spLocks noGrp="1" noChangeArrowheads="1"/>
          </p:cNvSpPr>
          <p:nvPr>
            <p:ph type="dt" sz="half" idx="10"/>
          </p:nvPr>
        </p:nvSpPr>
        <p:spPr>
          <a:ln/>
        </p:spPr>
        <p:txBody>
          <a:bodyPr/>
          <a:lstStyle>
            <a:lvl1pPr>
              <a:defRPr/>
            </a:lvl1pPr>
          </a:lstStyle>
          <a:p>
            <a:pPr>
              <a:defRPr/>
            </a:pPr>
            <a:endParaRPr lang="en-GB"/>
          </a:p>
        </p:txBody>
      </p:sp>
      <p:sp>
        <p:nvSpPr>
          <p:cNvPr id="5" name="Rectangle 66"/>
          <p:cNvSpPr>
            <a:spLocks noGrp="1" noChangeArrowheads="1"/>
          </p:cNvSpPr>
          <p:nvPr>
            <p:ph type="ftr" sz="quarter" idx="11"/>
          </p:nvPr>
        </p:nvSpPr>
        <p:spPr>
          <a:ln/>
        </p:spPr>
        <p:txBody>
          <a:bodyPr/>
          <a:lstStyle>
            <a:lvl1pPr>
              <a:defRPr/>
            </a:lvl1pPr>
          </a:lstStyle>
          <a:p>
            <a:pPr>
              <a:defRPr/>
            </a:pPr>
            <a:endParaRPr lang="en-GB"/>
          </a:p>
        </p:txBody>
      </p:sp>
      <p:sp>
        <p:nvSpPr>
          <p:cNvPr id="6" name="Rectangle 67"/>
          <p:cNvSpPr>
            <a:spLocks noGrp="1" noChangeArrowheads="1"/>
          </p:cNvSpPr>
          <p:nvPr>
            <p:ph type="sldNum" sz="quarter" idx="12"/>
          </p:nvPr>
        </p:nvSpPr>
        <p:spPr>
          <a:ln/>
        </p:spPr>
        <p:txBody>
          <a:bodyPr/>
          <a:lstStyle>
            <a:lvl1pPr>
              <a:defRPr/>
            </a:lvl1pPr>
          </a:lstStyle>
          <a:p>
            <a:pPr>
              <a:defRPr/>
            </a:pPr>
            <a:fld id="{7FBA51E8-8DBE-436F-916C-BB39442FABC1}" type="slidenum">
              <a:rPr lang="en-GB"/>
              <a:pPr>
                <a:defRPr/>
              </a:pPr>
              <a:t>‹#›</a:t>
            </a:fld>
            <a:endParaRPr lang="en-GB"/>
          </a:p>
        </p:txBody>
      </p:sp>
      <p:sp>
        <p:nvSpPr>
          <p:cNvPr id="7" name="TextBox 6"/>
          <p:cNvSpPr txBox="1"/>
          <p:nvPr userDrawn="1"/>
        </p:nvSpPr>
        <p:spPr>
          <a:xfrm>
            <a:off x="0" y="0"/>
            <a:ext cx="614271" cy="461665"/>
          </a:xfrm>
          <a:prstGeom prst="rect">
            <a:avLst/>
          </a:prstGeom>
          <a:noFill/>
        </p:spPr>
        <p:txBody>
          <a:bodyPr wrap="none" rtlCol="0">
            <a:spAutoFit/>
          </a:bodyPr>
          <a:lstStyle/>
          <a:p>
            <a:r>
              <a:rPr lang="en-US" dirty="0" smtClean="0"/>
              <a:t>6.1</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C0000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5"/>
          <p:cNvSpPr>
            <a:spLocks noGrp="1" noChangeArrowheads="1"/>
          </p:cNvSpPr>
          <p:nvPr>
            <p:ph type="dt" sz="half" idx="10"/>
          </p:nvPr>
        </p:nvSpPr>
        <p:spPr>
          <a:ln/>
        </p:spPr>
        <p:txBody>
          <a:bodyPr/>
          <a:lstStyle>
            <a:lvl1pPr>
              <a:defRPr/>
            </a:lvl1pPr>
          </a:lstStyle>
          <a:p>
            <a:pPr>
              <a:defRPr/>
            </a:pPr>
            <a:endParaRPr lang="en-GB"/>
          </a:p>
        </p:txBody>
      </p:sp>
      <p:sp>
        <p:nvSpPr>
          <p:cNvPr id="5" name="Rectangle 66"/>
          <p:cNvSpPr>
            <a:spLocks noGrp="1" noChangeArrowheads="1"/>
          </p:cNvSpPr>
          <p:nvPr>
            <p:ph type="ftr" sz="quarter" idx="11"/>
          </p:nvPr>
        </p:nvSpPr>
        <p:spPr>
          <a:ln/>
        </p:spPr>
        <p:txBody>
          <a:bodyPr/>
          <a:lstStyle>
            <a:lvl1pPr>
              <a:defRPr/>
            </a:lvl1pPr>
          </a:lstStyle>
          <a:p>
            <a:pPr>
              <a:defRPr/>
            </a:pPr>
            <a:endParaRPr lang="en-GB"/>
          </a:p>
        </p:txBody>
      </p:sp>
      <p:sp>
        <p:nvSpPr>
          <p:cNvPr id="6" name="Rectangle 67"/>
          <p:cNvSpPr>
            <a:spLocks noGrp="1" noChangeArrowheads="1"/>
          </p:cNvSpPr>
          <p:nvPr>
            <p:ph type="sldNum" sz="quarter" idx="12"/>
          </p:nvPr>
        </p:nvSpPr>
        <p:spPr>
          <a:ln/>
        </p:spPr>
        <p:txBody>
          <a:bodyPr/>
          <a:lstStyle>
            <a:lvl1pPr>
              <a:defRPr/>
            </a:lvl1pPr>
          </a:lstStyle>
          <a:p>
            <a:pPr>
              <a:defRPr/>
            </a:pPr>
            <a:fld id="{CE966937-640A-4FC8-B945-6E8D80DA0056}"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5"/>
          <p:cNvSpPr>
            <a:spLocks noGrp="1" noChangeArrowheads="1"/>
          </p:cNvSpPr>
          <p:nvPr>
            <p:ph type="dt" sz="half" idx="10"/>
          </p:nvPr>
        </p:nvSpPr>
        <p:spPr>
          <a:ln/>
        </p:spPr>
        <p:txBody>
          <a:bodyPr/>
          <a:lstStyle>
            <a:lvl1pPr>
              <a:defRPr/>
            </a:lvl1pPr>
          </a:lstStyle>
          <a:p>
            <a:pPr>
              <a:defRPr/>
            </a:pPr>
            <a:endParaRPr lang="en-GB"/>
          </a:p>
        </p:txBody>
      </p:sp>
      <p:sp>
        <p:nvSpPr>
          <p:cNvPr id="6" name="Rectangle 66"/>
          <p:cNvSpPr>
            <a:spLocks noGrp="1" noChangeArrowheads="1"/>
          </p:cNvSpPr>
          <p:nvPr>
            <p:ph type="ftr" sz="quarter" idx="11"/>
          </p:nvPr>
        </p:nvSpPr>
        <p:spPr>
          <a:ln/>
        </p:spPr>
        <p:txBody>
          <a:bodyPr/>
          <a:lstStyle>
            <a:lvl1pPr>
              <a:defRPr/>
            </a:lvl1pPr>
          </a:lstStyle>
          <a:p>
            <a:pPr>
              <a:defRPr/>
            </a:pPr>
            <a:endParaRPr lang="en-GB"/>
          </a:p>
        </p:txBody>
      </p:sp>
      <p:sp>
        <p:nvSpPr>
          <p:cNvPr id="7" name="Rectangle 67"/>
          <p:cNvSpPr>
            <a:spLocks noGrp="1" noChangeArrowheads="1"/>
          </p:cNvSpPr>
          <p:nvPr>
            <p:ph type="sldNum" sz="quarter" idx="12"/>
          </p:nvPr>
        </p:nvSpPr>
        <p:spPr>
          <a:ln/>
        </p:spPr>
        <p:txBody>
          <a:bodyPr/>
          <a:lstStyle>
            <a:lvl1pPr>
              <a:defRPr/>
            </a:lvl1pPr>
          </a:lstStyle>
          <a:p>
            <a:pPr>
              <a:defRPr/>
            </a:pPr>
            <a:fld id="{404EF020-A6D8-426E-9B9C-3930E86221CA}"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5"/>
          <p:cNvSpPr>
            <a:spLocks noGrp="1" noChangeArrowheads="1"/>
          </p:cNvSpPr>
          <p:nvPr>
            <p:ph type="dt" sz="half" idx="10"/>
          </p:nvPr>
        </p:nvSpPr>
        <p:spPr>
          <a:ln/>
        </p:spPr>
        <p:txBody>
          <a:bodyPr/>
          <a:lstStyle>
            <a:lvl1pPr>
              <a:defRPr/>
            </a:lvl1pPr>
          </a:lstStyle>
          <a:p>
            <a:pPr>
              <a:defRPr/>
            </a:pPr>
            <a:endParaRPr lang="en-GB"/>
          </a:p>
        </p:txBody>
      </p:sp>
      <p:sp>
        <p:nvSpPr>
          <p:cNvPr id="8" name="Rectangle 66"/>
          <p:cNvSpPr>
            <a:spLocks noGrp="1" noChangeArrowheads="1"/>
          </p:cNvSpPr>
          <p:nvPr>
            <p:ph type="ftr" sz="quarter" idx="11"/>
          </p:nvPr>
        </p:nvSpPr>
        <p:spPr>
          <a:ln/>
        </p:spPr>
        <p:txBody>
          <a:bodyPr/>
          <a:lstStyle>
            <a:lvl1pPr>
              <a:defRPr/>
            </a:lvl1pPr>
          </a:lstStyle>
          <a:p>
            <a:pPr>
              <a:defRPr/>
            </a:pPr>
            <a:endParaRPr lang="en-GB"/>
          </a:p>
        </p:txBody>
      </p:sp>
      <p:sp>
        <p:nvSpPr>
          <p:cNvPr id="9" name="Rectangle 67"/>
          <p:cNvSpPr>
            <a:spLocks noGrp="1" noChangeArrowheads="1"/>
          </p:cNvSpPr>
          <p:nvPr>
            <p:ph type="sldNum" sz="quarter" idx="12"/>
          </p:nvPr>
        </p:nvSpPr>
        <p:spPr>
          <a:ln/>
        </p:spPr>
        <p:txBody>
          <a:bodyPr/>
          <a:lstStyle>
            <a:lvl1pPr>
              <a:defRPr/>
            </a:lvl1pPr>
          </a:lstStyle>
          <a:p>
            <a:pPr>
              <a:defRPr/>
            </a:pPr>
            <a:fld id="{FCEEFEE9-7E27-4FBC-BCB8-865E22947A17}"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5"/>
          <p:cNvSpPr>
            <a:spLocks noGrp="1" noChangeArrowheads="1"/>
          </p:cNvSpPr>
          <p:nvPr>
            <p:ph type="dt" sz="half" idx="10"/>
          </p:nvPr>
        </p:nvSpPr>
        <p:spPr>
          <a:ln/>
        </p:spPr>
        <p:txBody>
          <a:bodyPr/>
          <a:lstStyle>
            <a:lvl1pPr>
              <a:defRPr/>
            </a:lvl1pPr>
          </a:lstStyle>
          <a:p>
            <a:pPr>
              <a:defRPr/>
            </a:pPr>
            <a:endParaRPr lang="en-GB"/>
          </a:p>
        </p:txBody>
      </p:sp>
      <p:sp>
        <p:nvSpPr>
          <p:cNvPr id="4" name="Rectangle 66"/>
          <p:cNvSpPr>
            <a:spLocks noGrp="1" noChangeArrowheads="1"/>
          </p:cNvSpPr>
          <p:nvPr>
            <p:ph type="ftr" sz="quarter" idx="11"/>
          </p:nvPr>
        </p:nvSpPr>
        <p:spPr>
          <a:ln/>
        </p:spPr>
        <p:txBody>
          <a:bodyPr/>
          <a:lstStyle>
            <a:lvl1pPr>
              <a:defRPr/>
            </a:lvl1pPr>
          </a:lstStyle>
          <a:p>
            <a:pPr>
              <a:defRPr/>
            </a:pPr>
            <a:endParaRPr lang="en-GB"/>
          </a:p>
        </p:txBody>
      </p:sp>
      <p:sp>
        <p:nvSpPr>
          <p:cNvPr id="5" name="Rectangle 67"/>
          <p:cNvSpPr>
            <a:spLocks noGrp="1" noChangeArrowheads="1"/>
          </p:cNvSpPr>
          <p:nvPr>
            <p:ph type="sldNum" sz="quarter" idx="12"/>
          </p:nvPr>
        </p:nvSpPr>
        <p:spPr>
          <a:ln/>
        </p:spPr>
        <p:txBody>
          <a:bodyPr/>
          <a:lstStyle>
            <a:lvl1pPr>
              <a:defRPr/>
            </a:lvl1pPr>
          </a:lstStyle>
          <a:p>
            <a:pPr>
              <a:defRPr/>
            </a:pPr>
            <a:fld id="{B49E126C-4E9F-46D0-AE93-40B1D0861B03}"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5"/>
          <p:cNvSpPr>
            <a:spLocks noGrp="1" noChangeArrowheads="1"/>
          </p:cNvSpPr>
          <p:nvPr>
            <p:ph type="dt" sz="half" idx="10"/>
          </p:nvPr>
        </p:nvSpPr>
        <p:spPr>
          <a:ln/>
        </p:spPr>
        <p:txBody>
          <a:bodyPr/>
          <a:lstStyle>
            <a:lvl1pPr>
              <a:defRPr/>
            </a:lvl1pPr>
          </a:lstStyle>
          <a:p>
            <a:pPr>
              <a:defRPr/>
            </a:pPr>
            <a:endParaRPr lang="en-GB"/>
          </a:p>
        </p:txBody>
      </p:sp>
      <p:sp>
        <p:nvSpPr>
          <p:cNvPr id="3" name="Rectangle 66"/>
          <p:cNvSpPr>
            <a:spLocks noGrp="1" noChangeArrowheads="1"/>
          </p:cNvSpPr>
          <p:nvPr>
            <p:ph type="ftr" sz="quarter" idx="11"/>
          </p:nvPr>
        </p:nvSpPr>
        <p:spPr>
          <a:ln/>
        </p:spPr>
        <p:txBody>
          <a:bodyPr/>
          <a:lstStyle>
            <a:lvl1pPr>
              <a:defRPr/>
            </a:lvl1pPr>
          </a:lstStyle>
          <a:p>
            <a:pPr>
              <a:defRPr/>
            </a:pPr>
            <a:endParaRPr lang="en-GB"/>
          </a:p>
        </p:txBody>
      </p:sp>
      <p:sp>
        <p:nvSpPr>
          <p:cNvPr id="4" name="Rectangle 67"/>
          <p:cNvSpPr>
            <a:spLocks noGrp="1" noChangeArrowheads="1"/>
          </p:cNvSpPr>
          <p:nvPr>
            <p:ph type="sldNum" sz="quarter" idx="12"/>
          </p:nvPr>
        </p:nvSpPr>
        <p:spPr>
          <a:ln/>
        </p:spPr>
        <p:txBody>
          <a:bodyPr/>
          <a:lstStyle>
            <a:lvl1pPr>
              <a:defRPr/>
            </a:lvl1pPr>
          </a:lstStyle>
          <a:p>
            <a:pPr>
              <a:defRPr/>
            </a:pPr>
            <a:fld id="{738B258F-4994-43A3-A765-1B271720D1C5}"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5"/>
          <p:cNvSpPr>
            <a:spLocks noGrp="1" noChangeArrowheads="1"/>
          </p:cNvSpPr>
          <p:nvPr>
            <p:ph type="dt" sz="half" idx="10"/>
          </p:nvPr>
        </p:nvSpPr>
        <p:spPr>
          <a:ln/>
        </p:spPr>
        <p:txBody>
          <a:bodyPr/>
          <a:lstStyle>
            <a:lvl1pPr>
              <a:defRPr/>
            </a:lvl1pPr>
          </a:lstStyle>
          <a:p>
            <a:pPr>
              <a:defRPr/>
            </a:pPr>
            <a:endParaRPr lang="en-GB"/>
          </a:p>
        </p:txBody>
      </p:sp>
      <p:sp>
        <p:nvSpPr>
          <p:cNvPr id="6" name="Rectangle 66"/>
          <p:cNvSpPr>
            <a:spLocks noGrp="1" noChangeArrowheads="1"/>
          </p:cNvSpPr>
          <p:nvPr>
            <p:ph type="ftr" sz="quarter" idx="11"/>
          </p:nvPr>
        </p:nvSpPr>
        <p:spPr>
          <a:ln/>
        </p:spPr>
        <p:txBody>
          <a:bodyPr/>
          <a:lstStyle>
            <a:lvl1pPr>
              <a:defRPr/>
            </a:lvl1pPr>
          </a:lstStyle>
          <a:p>
            <a:pPr>
              <a:defRPr/>
            </a:pPr>
            <a:endParaRPr lang="en-GB"/>
          </a:p>
        </p:txBody>
      </p:sp>
      <p:sp>
        <p:nvSpPr>
          <p:cNvPr id="7" name="Rectangle 67"/>
          <p:cNvSpPr>
            <a:spLocks noGrp="1" noChangeArrowheads="1"/>
          </p:cNvSpPr>
          <p:nvPr>
            <p:ph type="sldNum" sz="quarter" idx="12"/>
          </p:nvPr>
        </p:nvSpPr>
        <p:spPr>
          <a:ln/>
        </p:spPr>
        <p:txBody>
          <a:bodyPr/>
          <a:lstStyle>
            <a:lvl1pPr>
              <a:defRPr/>
            </a:lvl1pPr>
          </a:lstStyle>
          <a:p>
            <a:pPr>
              <a:defRPr/>
            </a:pPr>
            <a:fld id="{E1C09CD1-0839-48C3-80D7-D17A891B4FCE}"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5"/>
          <p:cNvSpPr>
            <a:spLocks noGrp="1" noChangeArrowheads="1"/>
          </p:cNvSpPr>
          <p:nvPr>
            <p:ph type="dt" sz="half" idx="10"/>
          </p:nvPr>
        </p:nvSpPr>
        <p:spPr>
          <a:ln/>
        </p:spPr>
        <p:txBody>
          <a:bodyPr/>
          <a:lstStyle>
            <a:lvl1pPr>
              <a:defRPr/>
            </a:lvl1pPr>
          </a:lstStyle>
          <a:p>
            <a:pPr>
              <a:defRPr/>
            </a:pPr>
            <a:endParaRPr lang="en-GB"/>
          </a:p>
        </p:txBody>
      </p:sp>
      <p:sp>
        <p:nvSpPr>
          <p:cNvPr id="6" name="Rectangle 66"/>
          <p:cNvSpPr>
            <a:spLocks noGrp="1" noChangeArrowheads="1"/>
          </p:cNvSpPr>
          <p:nvPr>
            <p:ph type="ftr" sz="quarter" idx="11"/>
          </p:nvPr>
        </p:nvSpPr>
        <p:spPr>
          <a:ln/>
        </p:spPr>
        <p:txBody>
          <a:bodyPr/>
          <a:lstStyle>
            <a:lvl1pPr>
              <a:defRPr/>
            </a:lvl1pPr>
          </a:lstStyle>
          <a:p>
            <a:pPr>
              <a:defRPr/>
            </a:pPr>
            <a:endParaRPr lang="en-GB"/>
          </a:p>
        </p:txBody>
      </p:sp>
      <p:sp>
        <p:nvSpPr>
          <p:cNvPr id="7" name="Rectangle 67"/>
          <p:cNvSpPr>
            <a:spLocks noGrp="1" noChangeArrowheads="1"/>
          </p:cNvSpPr>
          <p:nvPr>
            <p:ph type="sldNum" sz="quarter" idx="12"/>
          </p:nvPr>
        </p:nvSpPr>
        <p:spPr>
          <a:ln/>
        </p:spPr>
        <p:txBody>
          <a:bodyPr/>
          <a:lstStyle>
            <a:lvl1pPr>
              <a:defRPr/>
            </a:lvl1pPr>
          </a:lstStyle>
          <a:p>
            <a:pPr>
              <a:defRPr/>
            </a:pPr>
            <a:fld id="{C5DC14AA-6C54-4DA4-8F57-282DBF4ED809}"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0"/>
            <a:ext cx="9144000" cy="6858000"/>
            <a:chOff x="0" y="0"/>
            <a:chExt cx="5760" cy="4320"/>
          </a:xfrm>
        </p:grpSpPr>
        <p:grpSp>
          <p:nvGrpSpPr>
            <p:cNvPr id="2057" name="Group 3"/>
            <p:cNvGrpSpPr>
              <a:grpSpLocks/>
            </p:cNvGrpSpPr>
            <p:nvPr/>
          </p:nvGrpSpPr>
          <p:grpSpPr bwMode="auto">
            <a:xfrm>
              <a:off x="0" y="0"/>
              <a:ext cx="5760" cy="4320"/>
              <a:chOff x="0" y="0"/>
              <a:chExt cx="5760" cy="4320"/>
            </a:xfrm>
          </p:grpSpPr>
          <p:grpSp>
            <p:nvGrpSpPr>
              <p:cNvPr id="2064" name="Group 4"/>
              <p:cNvGrpSpPr>
                <a:grpSpLocks/>
              </p:cNvGrpSpPr>
              <p:nvPr/>
            </p:nvGrpSpPr>
            <p:grpSpPr bwMode="auto">
              <a:xfrm>
                <a:off x="0" y="192"/>
                <a:ext cx="5760" cy="4032"/>
                <a:chOff x="0" y="192"/>
                <a:chExt cx="5760" cy="4032"/>
              </a:xfrm>
            </p:grpSpPr>
            <p:sp>
              <p:nvSpPr>
                <p:cNvPr id="1070" name="Line 5"/>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1" name="Line 6"/>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2" name="Line 7"/>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3" name="Line 8"/>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4" name="Line 9"/>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5" name="Line 10"/>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6" name="Line 11"/>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7" name="Line 12"/>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8" name="Line 13"/>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9" name="Line 14"/>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0" name="Line 15"/>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1" name="Line 16"/>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2" name="Line 17"/>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3" name="Line 18"/>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4" name="Line 19"/>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5" name="Line 20"/>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6" name="Line 21"/>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7" name="Line 22"/>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8" name="Line 23"/>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9" name="Line 24"/>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90" name="Line 25"/>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91" name="Line 26"/>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grpSp>
          <p:grpSp>
            <p:nvGrpSpPr>
              <p:cNvPr id="2065" name="Group 27"/>
              <p:cNvGrpSpPr>
                <a:grpSpLocks/>
              </p:cNvGrpSpPr>
              <p:nvPr/>
            </p:nvGrpSpPr>
            <p:grpSpPr bwMode="auto">
              <a:xfrm>
                <a:off x="192" y="0"/>
                <a:ext cx="5376" cy="4320"/>
                <a:chOff x="192" y="0"/>
                <a:chExt cx="5376" cy="4320"/>
              </a:xfrm>
            </p:grpSpPr>
            <p:sp>
              <p:nvSpPr>
                <p:cNvPr id="1041" name="Line 28"/>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2" name="Line 29"/>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3" name="Line 30"/>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4" name="Line 31"/>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5" name="Line 32"/>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6" name="Line 33"/>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7" name="Line 34"/>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8" name="Line 35"/>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9" name="Line 36"/>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0" name="Line 37"/>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1" name="Line 38"/>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2" name="Line 39"/>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3" name="Line 40"/>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4" name="Line 41"/>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5" name="Line 42"/>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6" name="Line 43"/>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7" name="Line 44"/>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8" name="Line 45"/>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9" name="Line 46"/>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0" name="Line 47"/>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1" name="Line 48"/>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2" name="Line 49"/>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3" name="Line 50"/>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4" name="Line 51"/>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5" name="Line 52"/>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6" name="Line 53"/>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7" name="Line 54"/>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8" name="Line 55"/>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9" name="Line 56"/>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grpSp>
        </p:grpSp>
        <p:sp>
          <p:nvSpPr>
            <p:cNvPr id="1033" name="Rectangle 57" descr="60%"/>
            <p:cNvSpPr>
              <a:spLocks noChangeArrowheads="1"/>
            </p:cNvSpPr>
            <p:nvPr/>
          </p:nvSpPr>
          <p:spPr bwMode="ltGray">
            <a:xfrm>
              <a:off x="2112" y="0"/>
              <a:ext cx="3648" cy="96"/>
            </a:xfrm>
            <a:prstGeom prst="rect">
              <a:avLst/>
            </a:prstGeom>
            <a:pattFill prst="pct60">
              <a:fgClr>
                <a:schemeClr val="folHlink"/>
              </a:fgClr>
              <a:bgClr>
                <a:schemeClr val="bg1"/>
              </a:bgClr>
            </a:pattFill>
            <a:ln w="9525">
              <a:noFill/>
              <a:miter lim="800000"/>
              <a:headEnd/>
              <a:tailEnd/>
            </a:ln>
            <a:effectLst/>
          </p:spPr>
          <p:txBody>
            <a:bodyPr wrap="none" anchor="ctr"/>
            <a:lstStyle/>
            <a:p>
              <a:pPr>
                <a:defRPr/>
              </a:pPr>
              <a:endParaRPr lang="en-US"/>
            </a:p>
          </p:txBody>
        </p:sp>
        <p:sp>
          <p:nvSpPr>
            <p:cNvPr id="1034" name="Line 58"/>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pPr>
                <a:defRPr/>
              </a:pPr>
              <a:endParaRPr lang="en-US"/>
            </a:p>
          </p:txBody>
        </p:sp>
        <p:grpSp>
          <p:nvGrpSpPr>
            <p:cNvPr id="2060" name="Group 59"/>
            <p:cNvGrpSpPr>
              <a:grpSpLocks/>
            </p:cNvGrpSpPr>
            <p:nvPr/>
          </p:nvGrpSpPr>
          <p:grpSpPr bwMode="auto">
            <a:xfrm>
              <a:off x="261" y="892"/>
              <a:ext cx="1124" cy="1464"/>
              <a:chOff x="96" y="916"/>
              <a:chExt cx="2208" cy="2876"/>
            </a:xfrm>
          </p:grpSpPr>
          <p:sp>
            <p:nvSpPr>
              <p:cNvPr id="1036" name="Line 60"/>
              <p:cNvSpPr>
                <a:spLocks noChangeShapeType="1"/>
              </p:cNvSpPr>
              <p:nvPr/>
            </p:nvSpPr>
            <p:spPr bwMode="ltGray">
              <a:xfrm flipH="1">
                <a:off x="96" y="1038"/>
                <a:ext cx="2208" cy="0"/>
              </a:xfrm>
              <a:prstGeom prst="line">
                <a:avLst/>
              </a:prstGeom>
              <a:noFill/>
              <a:ln w="9525">
                <a:solidFill>
                  <a:schemeClr val="hlink"/>
                </a:solidFill>
                <a:round/>
                <a:headEnd/>
                <a:tailEnd/>
              </a:ln>
              <a:effectLst/>
            </p:spPr>
            <p:txBody>
              <a:bodyPr wrap="none" anchor="ctr"/>
              <a:lstStyle/>
              <a:p>
                <a:pPr>
                  <a:defRPr/>
                </a:pPr>
                <a:endParaRPr lang="en-US"/>
              </a:p>
            </p:txBody>
          </p:sp>
          <p:sp>
            <p:nvSpPr>
              <p:cNvPr id="1037" name="Line 61"/>
              <p:cNvSpPr>
                <a:spLocks noChangeShapeType="1"/>
              </p:cNvSpPr>
              <p:nvPr/>
            </p:nvSpPr>
            <p:spPr bwMode="ltGray">
              <a:xfrm>
                <a:off x="336" y="920"/>
                <a:ext cx="0" cy="2872"/>
              </a:xfrm>
              <a:prstGeom prst="line">
                <a:avLst/>
              </a:prstGeom>
              <a:noFill/>
              <a:ln w="9525">
                <a:solidFill>
                  <a:schemeClr val="hlink"/>
                </a:solidFill>
                <a:round/>
                <a:headEnd/>
                <a:tailEnd/>
              </a:ln>
              <a:effectLst/>
            </p:spPr>
            <p:txBody>
              <a:bodyPr wrap="none" anchor="ctr"/>
              <a:lstStyle/>
              <a:p>
                <a:pPr>
                  <a:defRPr/>
                </a:pPr>
                <a:endParaRPr lang="en-US"/>
              </a:p>
            </p:txBody>
          </p:sp>
          <p:sp>
            <p:nvSpPr>
              <p:cNvPr id="1038" name="Arc 62"/>
              <p:cNvSpPr>
                <a:spLocks/>
              </p:cNvSpPr>
              <p:nvPr/>
            </p:nvSpPr>
            <p:spPr bwMode="ltGray">
              <a:xfrm flipH="1">
                <a:off x="218" y="916"/>
                <a:ext cx="238" cy="240"/>
              </a:xfrm>
              <a:custGeom>
                <a:avLst/>
                <a:gdLst>
                  <a:gd name="T0" fmla="*/ 117 w 43195"/>
                  <a:gd name="T1" fmla="*/ 0 h 43200"/>
                  <a:gd name="T2" fmla="*/ 0 w 43195"/>
                  <a:gd name="T3" fmla="*/ 122 h 43200"/>
                  <a:gd name="T4" fmla="*/ 119 w 43195"/>
                  <a:gd name="T5" fmla="*/ 120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ffectLst/>
            </p:spPr>
            <p:txBody>
              <a:bodyPr wrap="none" anchor="ctr"/>
              <a:lstStyle/>
              <a:p>
                <a:pPr>
                  <a:defRPr/>
                </a:pPr>
                <a:endParaRPr lang="en-US"/>
              </a:p>
            </p:txBody>
          </p:sp>
        </p:grpSp>
      </p:grpSp>
      <p:sp>
        <p:nvSpPr>
          <p:cNvPr id="2051" name="Rectangle 63"/>
          <p:cNvSpPr>
            <a:spLocks noGrp="1" noChangeArrowheads="1"/>
          </p:cNvSpPr>
          <p:nvPr>
            <p:ph type="title"/>
          </p:nvPr>
        </p:nvSpPr>
        <p:spPr bwMode="auto">
          <a:xfrm>
            <a:off x="609600" y="304800"/>
            <a:ext cx="77724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smtClean="0"/>
              <a:t>Click to edit Master title style</a:t>
            </a:r>
          </a:p>
        </p:txBody>
      </p:sp>
      <p:sp>
        <p:nvSpPr>
          <p:cNvPr id="2052" name="Rectangle 64"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3137" name="Rectangle 65"/>
          <p:cNvSpPr>
            <a:spLocks noGrp="1" noChangeArrowheads="1"/>
          </p:cNvSpPr>
          <p:nvPr>
            <p:ph type="dt" sz="half" idx="2"/>
          </p:nvPr>
        </p:nvSpPr>
        <p:spPr bwMode="auto">
          <a:xfrm>
            <a:off x="685800" y="6248400"/>
            <a:ext cx="19050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400"/>
            </a:lvl1pPr>
          </a:lstStyle>
          <a:p>
            <a:pPr>
              <a:defRPr/>
            </a:pPr>
            <a:endParaRPr lang="en-GB"/>
          </a:p>
        </p:txBody>
      </p:sp>
      <p:sp>
        <p:nvSpPr>
          <p:cNvPr id="3138" name="Rectangle 66"/>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a:defRPr sz="1400"/>
            </a:lvl1pPr>
          </a:lstStyle>
          <a:p>
            <a:pPr>
              <a:defRPr/>
            </a:pPr>
            <a:endParaRPr lang="en-GB"/>
          </a:p>
        </p:txBody>
      </p:sp>
      <p:sp>
        <p:nvSpPr>
          <p:cNvPr id="3139" name="Rectangle 67"/>
          <p:cNvSpPr>
            <a:spLocks noGrp="1" noChangeArrowheads="1"/>
          </p:cNvSpPr>
          <p:nvPr>
            <p:ph type="sldNum" sz="quarter" idx="4"/>
          </p:nvPr>
        </p:nvSpPr>
        <p:spPr bwMode="auto">
          <a:xfrm>
            <a:off x="6553200" y="6248400"/>
            <a:ext cx="19050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400"/>
            </a:lvl1pPr>
          </a:lstStyle>
          <a:p>
            <a:pPr>
              <a:defRPr/>
            </a:pPr>
            <a:fld id="{D7C2ED2B-5095-499A-931C-CCDD4E249137}" type="slidenum">
              <a:rPr lang="en-GB"/>
              <a:pPr>
                <a:defRPr/>
              </a:pPr>
              <a:t>‹#›</a:t>
            </a:fld>
            <a:endParaRPr lang="en-GB"/>
          </a:p>
        </p:txBody>
      </p:sp>
      <p:pic>
        <p:nvPicPr>
          <p:cNvPr id="2056" name="Picture 2"/>
          <p:cNvPicPr>
            <a:picLocks noChangeAspect="1" noChangeArrowheads="1"/>
          </p:cNvPicPr>
          <p:nvPr userDrawn="1"/>
        </p:nvPicPr>
        <p:blipFill>
          <a:blip r:embed="rId14" cstate="print"/>
          <a:srcRect/>
          <a:stretch>
            <a:fillRect/>
          </a:stretch>
        </p:blipFill>
        <p:spPr bwMode="auto">
          <a:xfrm>
            <a:off x="142875" y="5857875"/>
            <a:ext cx="1076325" cy="8223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8"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9" r:id="rId12"/>
  </p:sldLayoutIdLst>
  <p:txStyles>
    <p:titleStyle>
      <a:lvl1pPr algn="l" rtl="0" eaLnBrk="0" fontAlgn="base" hangingPunct="0">
        <a:spcBef>
          <a:spcPct val="0"/>
        </a:spcBef>
        <a:spcAft>
          <a:spcPct val="0"/>
        </a:spcAft>
        <a:defRPr sz="4400">
          <a:solidFill>
            <a:srgbClr val="C00000"/>
          </a:solidFill>
          <a:latin typeface="+mj-lt"/>
          <a:ea typeface="+mj-ea"/>
          <a:cs typeface="+mj-cs"/>
        </a:defRPr>
      </a:lvl1pPr>
      <a:lvl2pPr algn="l" rtl="0" eaLnBrk="0" fontAlgn="base" hangingPunct="0">
        <a:spcBef>
          <a:spcPct val="0"/>
        </a:spcBef>
        <a:spcAft>
          <a:spcPct val="0"/>
        </a:spcAft>
        <a:defRPr sz="4400">
          <a:solidFill>
            <a:srgbClr val="C00000"/>
          </a:solidFill>
          <a:latin typeface="Tahoma" pitchFamily="34" charset="0"/>
        </a:defRPr>
      </a:lvl2pPr>
      <a:lvl3pPr algn="l" rtl="0" eaLnBrk="0" fontAlgn="base" hangingPunct="0">
        <a:spcBef>
          <a:spcPct val="0"/>
        </a:spcBef>
        <a:spcAft>
          <a:spcPct val="0"/>
        </a:spcAft>
        <a:defRPr sz="4400">
          <a:solidFill>
            <a:srgbClr val="C00000"/>
          </a:solidFill>
          <a:latin typeface="Tahoma" pitchFamily="34" charset="0"/>
        </a:defRPr>
      </a:lvl3pPr>
      <a:lvl4pPr algn="l" rtl="0" eaLnBrk="0" fontAlgn="base" hangingPunct="0">
        <a:spcBef>
          <a:spcPct val="0"/>
        </a:spcBef>
        <a:spcAft>
          <a:spcPct val="0"/>
        </a:spcAft>
        <a:defRPr sz="4400">
          <a:solidFill>
            <a:srgbClr val="C00000"/>
          </a:solidFill>
          <a:latin typeface="Tahoma" pitchFamily="34" charset="0"/>
        </a:defRPr>
      </a:lvl4pPr>
      <a:lvl5pPr algn="l" rtl="0" eaLnBrk="0" fontAlgn="base" hangingPunct="0">
        <a:spcBef>
          <a:spcPct val="0"/>
        </a:spcBef>
        <a:spcAft>
          <a:spcPct val="0"/>
        </a:spcAft>
        <a:defRPr sz="4400">
          <a:solidFill>
            <a:srgbClr val="C00000"/>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hlink"/>
        </a:buClr>
        <a:buSzPct val="110000"/>
        <a:buFont typeface="Wingdings" pitchFamily="2" charset="2"/>
        <a:buBlip>
          <a:blip r:embed="rId15"/>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60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hlink"/>
        </a:buClr>
        <a:buSzPct val="95000"/>
        <a:buFont typeface="Wingdings" pitchFamily="2" charset="2"/>
        <a:buChar char="w"/>
        <a:defRPr sz="2400">
          <a:solidFill>
            <a:schemeClr val="tx1"/>
          </a:solidFill>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107504" y="1988840"/>
            <a:ext cx="8839200" cy="1470025"/>
          </a:xfrm>
        </p:spPr>
        <p:txBody>
          <a:bodyPr/>
          <a:lstStyle/>
          <a:p>
            <a:pPr algn="ctr" eaLnBrk="1" hangingPunct="1"/>
            <a:r>
              <a:rPr lang="en-US" sz="5400" dirty="0" smtClean="0">
                <a:latin typeface="Reprise Title" pitchFamily="2" charset="0"/>
              </a:rPr>
              <a:t>Topic 06 – Kinetics</a:t>
            </a:r>
            <a:br>
              <a:rPr lang="en-US" sz="5400" dirty="0" smtClean="0">
                <a:latin typeface="Reprise Title" pitchFamily="2" charset="0"/>
              </a:rPr>
            </a:br>
            <a:r>
              <a:rPr lang="en-US" sz="5400" dirty="0" smtClean="0">
                <a:latin typeface="Reprise Title" pitchFamily="2" charset="0"/>
              </a:rPr>
              <a:t>6.1: Rates of Reaction</a:t>
            </a:r>
          </a:p>
        </p:txBody>
      </p:sp>
      <p:sp>
        <p:nvSpPr>
          <p:cNvPr id="6147" name="Rectangle 3" descr="Rectangle: Click to edit Master text styles&#10;Second level&#10;Third level&#10;Fourth level&#10;Fifth level"/>
          <p:cNvSpPr>
            <a:spLocks noGrp="1" noChangeArrowheads="1"/>
          </p:cNvSpPr>
          <p:nvPr>
            <p:ph type="subTitle" idx="1"/>
          </p:nvPr>
        </p:nvSpPr>
        <p:spPr>
          <a:xfrm>
            <a:off x="0" y="5429250"/>
            <a:ext cx="6400800" cy="1133475"/>
          </a:xfrm>
        </p:spPr>
        <p:txBody>
          <a:bodyPr/>
          <a:lstStyle/>
          <a:p>
            <a:pPr eaLnBrk="1" hangingPunct="1"/>
            <a:r>
              <a:rPr lang="en-US" dirty="0" smtClean="0">
                <a:latin typeface="Calibri" pitchFamily="34" charset="0"/>
              </a:rPr>
              <a:t>IB Chemistry</a:t>
            </a:r>
          </a:p>
          <a:p>
            <a:pPr eaLnBrk="1" hangingPunct="1"/>
            <a:r>
              <a:rPr lang="en-US" dirty="0" smtClean="0">
                <a:latin typeface="Calibri" pitchFamily="34" charset="0"/>
              </a:rPr>
              <a:t>T06D01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 – Rate Example #3</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51520" y="1484784"/>
                <a:ext cx="8892480" cy="4392488"/>
              </a:xfrm>
            </p:spPr>
            <p:txBody>
              <a:bodyPr/>
              <a:lstStyle/>
              <a:p>
                <a:r>
                  <a:rPr lang="en-US" dirty="0" smtClean="0"/>
                  <a:t>Acidified hydrogen peroxide (H</a:t>
                </a:r>
                <a:r>
                  <a:rPr lang="en-US" baseline="-25000" dirty="0" smtClean="0"/>
                  <a:t>2</a:t>
                </a:r>
                <a:r>
                  <a:rPr lang="en-US" dirty="0" smtClean="0"/>
                  <a:t>O</a:t>
                </a:r>
                <a:r>
                  <a:rPr lang="en-US" baseline="-25000" dirty="0" smtClean="0"/>
                  <a:t>2</a:t>
                </a:r>
                <a:r>
                  <a:rPr lang="en-US" dirty="0" smtClean="0"/>
                  <a:t>) and KI(</a:t>
                </a:r>
                <a:r>
                  <a:rPr lang="en-US" dirty="0" err="1" smtClean="0"/>
                  <a:t>aq</a:t>
                </a:r>
                <a:r>
                  <a:rPr lang="en-US" dirty="0" smtClean="0"/>
                  <a:t>) react according to the following equation:</a:t>
                </a:r>
              </a:p>
              <a:p>
                <a:pPr lvl="1"/>
                <a:r>
                  <a:rPr lang="en-US" dirty="0" smtClean="0">
                    <a:solidFill>
                      <a:srgbClr val="C00000"/>
                    </a:solidFill>
                  </a:rPr>
                  <a:t>2H</a:t>
                </a:r>
                <a:r>
                  <a:rPr lang="en-US" baseline="30000" dirty="0" smtClean="0">
                    <a:solidFill>
                      <a:srgbClr val="C00000"/>
                    </a:solidFill>
                  </a:rPr>
                  <a:t>+</a:t>
                </a:r>
                <a:r>
                  <a:rPr lang="en-US" dirty="0" smtClean="0">
                    <a:solidFill>
                      <a:srgbClr val="C00000"/>
                    </a:solidFill>
                  </a:rPr>
                  <a:t>(</a:t>
                </a:r>
                <a:r>
                  <a:rPr lang="en-US" dirty="0" err="1" smtClean="0">
                    <a:solidFill>
                      <a:srgbClr val="C00000"/>
                    </a:solidFill>
                  </a:rPr>
                  <a:t>aq</a:t>
                </a:r>
                <a:r>
                  <a:rPr lang="en-US" dirty="0" smtClean="0">
                    <a:solidFill>
                      <a:srgbClr val="C00000"/>
                    </a:solidFill>
                  </a:rPr>
                  <a:t>) + H</a:t>
                </a:r>
                <a:r>
                  <a:rPr lang="en-US" baseline="-25000" dirty="0" smtClean="0">
                    <a:solidFill>
                      <a:srgbClr val="C00000"/>
                    </a:solidFill>
                  </a:rPr>
                  <a:t>2</a:t>
                </a:r>
                <a:r>
                  <a:rPr lang="en-US" dirty="0" smtClean="0">
                    <a:solidFill>
                      <a:srgbClr val="C00000"/>
                    </a:solidFill>
                  </a:rPr>
                  <a:t>O</a:t>
                </a:r>
                <a:r>
                  <a:rPr lang="en-US" baseline="-25000" dirty="0" smtClean="0">
                    <a:solidFill>
                      <a:srgbClr val="C00000"/>
                    </a:solidFill>
                  </a:rPr>
                  <a:t>2</a:t>
                </a:r>
                <a:r>
                  <a:rPr lang="en-US" dirty="0" smtClean="0">
                    <a:solidFill>
                      <a:srgbClr val="C00000"/>
                    </a:solidFill>
                  </a:rPr>
                  <a:t>(</a:t>
                </a:r>
                <a:r>
                  <a:rPr lang="en-US" dirty="0" err="1" smtClean="0">
                    <a:solidFill>
                      <a:srgbClr val="C00000"/>
                    </a:solidFill>
                  </a:rPr>
                  <a:t>aq</a:t>
                </a:r>
                <a:r>
                  <a:rPr lang="en-US" dirty="0" smtClean="0">
                    <a:solidFill>
                      <a:srgbClr val="C00000"/>
                    </a:solidFill>
                  </a:rPr>
                  <a:t>) + 2I</a:t>
                </a:r>
                <a:r>
                  <a:rPr lang="en-US" baseline="30000" dirty="0" smtClean="0">
                    <a:solidFill>
                      <a:srgbClr val="C00000"/>
                    </a:solidFill>
                  </a:rPr>
                  <a:t>-</a:t>
                </a:r>
                <a:r>
                  <a:rPr lang="en-US" dirty="0" smtClean="0">
                    <a:solidFill>
                      <a:srgbClr val="C00000"/>
                    </a:solidFill>
                  </a:rPr>
                  <a:t>(</a:t>
                </a:r>
                <a:r>
                  <a:rPr lang="en-US" dirty="0" err="1" smtClean="0">
                    <a:solidFill>
                      <a:srgbClr val="C00000"/>
                    </a:solidFill>
                  </a:rPr>
                  <a:t>aq</a:t>
                </a:r>
                <a:r>
                  <a:rPr lang="en-US" dirty="0" smtClean="0">
                    <a:solidFill>
                      <a:srgbClr val="C00000"/>
                    </a:solidFill>
                  </a:rPr>
                  <a:t>) </a:t>
                </a:r>
                <a:r>
                  <a:rPr lang="en-US" dirty="0" smtClean="0">
                    <a:solidFill>
                      <a:srgbClr val="C00000"/>
                    </a:solidFill>
                    <a:sym typeface="Wingdings" pitchFamily="2" charset="2"/>
                  </a:rPr>
                  <a:t> I</a:t>
                </a:r>
                <a:r>
                  <a:rPr lang="en-US" baseline="-25000" dirty="0" smtClean="0">
                    <a:solidFill>
                      <a:srgbClr val="C00000"/>
                    </a:solidFill>
                    <a:sym typeface="Wingdings" pitchFamily="2" charset="2"/>
                  </a:rPr>
                  <a:t>2</a:t>
                </a:r>
                <a:r>
                  <a:rPr lang="en-US" dirty="0" smtClean="0">
                    <a:solidFill>
                      <a:srgbClr val="C00000"/>
                    </a:solidFill>
                    <a:sym typeface="Wingdings" pitchFamily="2" charset="2"/>
                  </a:rPr>
                  <a:t>(</a:t>
                </a:r>
                <a:r>
                  <a:rPr lang="en-US" dirty="0" err="1" smtClean="0">
                    <a:solidFill>
                      <a:srgbClr val="C00000"/>
                    </a:solidFill>
                    <a:sym typeface="Wingdings" pitchFamily="2" charset="2"/>
                  </a:rPr>
                  <a:t>aq</a:t>
                </a:r>
                <a:r>
                  <a:rPr lang="en-US" dirty="0" smtClean="0">
                    <a:solidFill>
                      <a:srgbClr val="C00000"/>
                    </a:solidFill>
                    <a:sym typeface="Wingdings" pitchFamily="2" charset="2"/>
                  </a:rPr>
                  <a:t>) + 2H</a:t>
                </a:r>
                <a:r>
                  <a:rPr lang="en-US" baseline="-25000" dirty="0" smtClean="0">
                    <a:solidFill>
                      <a:srgbClr val="C00000"/>
                    </a:solidFill>
                    <a:sym typeface="Wingdings" pitchFamily="2" charset="2"/>
                  </a:rPr>
                  <a:t>2</a:t>
                </a:r>
                <a:r>
                  <a:rPr lang="en-US" dirty="0" smtClean="0">
                    <a:solidFill>
                      <a:srgbClr val="C00000"/>
                    </a:solidFill>
                    <a:sym typeface="Wingdings" pitchFamily="2" charset="2"/>
                  </a:rPr>
                  <a:t>O(l)</a:t>
                </a:r>
              </a:p>
              <a:p>
                <a:r>
                  <a:rPr lang="en-US" dirty="0" smtClean="0"/>
                  <a:t>It was found that </a:t>
                </a:r>
                <a14:m>
                  <m:oMath xmlns:m="http://schemas.openxmlformats.org/officeDocument/2006/math">
                    <m:r>
                      <a:rPr lang="en-US" i="1" dirty="0" smtClean="0">
                        <a:latin typeface="Cambria Math"/>
                      </a:rPr>
                      <m:t>[</m:t>
                    </m:r>
                    <m:r>
                      <a:rPr lang="en-US" i="1" dirty="0" smtClean="0">
                        <a:latin typeface="Cambria Math"/>
                      </a:rPr>
                      <m:t>𝐼</m:t>
                    </m:r>
                    <m:r>
                      <a:rPr lang="en-US" i="1" baseline="-25000" dirty="0" smtClean="0">
                        <a:latin typeface="Cambria Math"/>
                      </a:rPr>
                      <m:t>2</m:t>
                    </m:r>
                    <m:r>
                      <a:rPr lang="en-US" i="1" dirty="0" smtClean="0">
                        <a:latin typeface="Cambria Math"/>
                      </a:rPr>
                      <m:t>] = 0.06</m:t>
                    </m:r>
                  </m:oMath>
                </a14:m>
                <a:r>
                  <a:rPr lang="en-US" dirty="0"/>
                  <a:t> </a:t>
                </a:r>
                <a14:m>
                  <m:oMath xmlns:m="http://schemas.openxmlformats.org/officeDocument/2006/math">
                    <m:f>
                      <m:fPr>
                        <m:ctrlPr>
                          <a:rPr lang="en-US" i="1">
                            <a:latin typeface="Cambria Math"/>
                          </a:rPr>
                        </m:ctrlPr>
                      </m:fPr>
                      <m:num>
                        <m:r>
                          <a:rPr lang="en-US" i="1">
                            <a:latin typeface="Cambria Math"/>
                          </a:rPr>
                          <m:t>𝑚𝑜𝑙</m:t>
                        </m:r>
                      </m:num>
                      <m:den>
                        <m:sSup>
                          <m:sSupPr>
                            <m:ctrlPr>
                              <a:rPr lang="en-US" i="1">
                                <a:latin typeface="Cambria Math"/>
                              </a:rPr>
                            </m:ctrlPr>
                          </m:sSupPr>
                          <m:e>
                            <m:r>
                              <a:rPr lang="en-US" i="1">
                                <a:latin typeface="Cambria Math"/>
                              </a:rPr>
                              <m:t>𝑑𝑚</m:t>
                            </m:r>
                          </m:e>
                          <m:sup>
                            <m:r>
                              <a:rPr lang="en-US" i="1">
                                <a:latin typeface="Cambria Math"/>
                              </a:rPr>
                              <m:t>3</m:t>
                            </m:r>
                          </m:sup>
                        </m:sSup>
                      </m:den>
                    </m:f>
                  </m:oMath>
                </a14:m>
                <a:r>
                  <a:rPr lang="en-US" dirty="0" smtClean="0"/>
                  <a:t> after allowing the reactants to react for 30 seconds. </a:t>
                </a:r>
              </a:p>
              <a:p>
                <a:r>
                  <a:rPr lang="en-US" dirty="0" smtClean="0"/>
                  <a:t>Calculate the average rate of formation of I</a:t>
                </a:r>
                <a:r>
                  <a:rPr lang="en-US" baseline="-25000" dirty="0" smtClean="0"/>
                  <a:t>2</a:t>
                </a:r>
                <a:r>
                  <a:rPr lang="en-US" dirty="0" smtClean="0"/>
                  <a:t> in 30s:</a:t>
                </a:r>
              </a:p>
              <a:p>
                <a:pPr marL="0" indent="0">
                  <a:buNone/>
                </a:pPr>
                <a14:m>
                  <m:oMathPara xmlns:m="http://schemas.openxmlformats.org/officeDocument/2006/math">
                    <m:oMathParaPr>
                      <m:jc m:val="center"/>
                    </m:oMathParaPr>
                    <m:oMath xmlns:m="http://schemas.openxmlformats.org/officeDocument/2006/math">
                      <m:r>
                        <a:rPr lang="en-US" sz="2000" b="0" i="1" smtClean="0">
                          <a:solidFill>
                            <a:srgbClr val="C00000"/>
                          </a:solidFill>
                          <a:latin typeface="Cambria Math"/>
                        </a:rPr>
                        <m:t>𝑎𝑣𝑔</m:t>
                      </m:r>
                      <m:r>
                        <a:rPr lang="en-US" sz="2000" b="0" i="1" smtClean="0">
                          <a:solidFill>
                            <a:srgbClr val="C00000"/>
                          </a:solidFill>
                          <a:latin typeface="Cambria Math"/>
                        </a:rPr>
                        <m:t> </m:t>
                      </m:r>
                      <m:r>
                        <a:rPr lang="en-US" sz="2000" b="0" i="1" smtClean="0">
                          <a:solidFill>
                            <a:srgbClr val="C00000"/>
                          </a:solidFill>
                          <a:latin typeface="Cambria Math"/>
                        </a:rPr>
                        <m:t>𝑟𝑎𝑡𝑒</m:t>
                      </m:r>
                      <m:r>
                        <a:rPr lang="en-US" sz="2000" b="0" i="1" smtClean="0">
                          <a:solidFill>
                            <a:srgbClr val="C00000"/>
                          </a:solidFill>
                          <a:latin typeface="Cambria Math"/>
                        </a:rPr>
                        <m:t>= </m:t>
                      </m:r>
                      <m:f>
                        <m:fPr>
                          <m:ctrlPr>
                            <a:rPr lang="en-US" sz="2000" b="0" i="1" smtClean="0">
                              <a:solidFill>
                                <a:srgbClr val="C00000"/>
                              </a:solidFill>
                              <a:latin typeface="Cambria Math"/>
                            </a:rPr>
                          </m:ctrlPr>
                        </m:fPr>
                        <m:num>
                          <m:sSub>
                            <m:sSubPr>
                              <m:ctrlPr>
                                <a:rPr lang="en-US" sz="2000" b="0" i="1" smtClean="0">
                                  <a:solidFill>
                                    <a:srgbClr val="C00000"/>
                                  </a:solidFill>
                                  <a:latin typeface="Cambria Math"/>
                                </a:rPr>
                              </m:ctrlPr>
                            </m:sSubPr>
                            <m:e>
                              <m:r>
                                <a:rPr lang="en-US" sz="2000" b="0" i="1" smtClean="0">
                                  <a:solidFill>
                                    <a:srgbClr val="C00000"/>
                                  </a:solidFill>
                                  <a:latin typeface="Cambria Math"/>
                                </a:rPr>
                                <m:t>[</m:t>
                              </m:r>
                              <m:r>
                                <a:rPr lang="en-US" sz="2000" b="0" i="1" smtClean="0">
                                  <a:solidFill>
                                    <a:srgbClr val="C00000"/>
                                  </a:solidFill>
                                  <a:latin typeface="Cambria Math"/>
                                </a:rPr>
                                <m:t>𝑐𝑜𝑛𝑐</m:t>
                              </m:r>
                              <m:r>
                                <a:rPr lang="en-US" sz="2000" b="0" i="1" smtClean="0">
                                  <a:solidFill>
                                    <a:srgbClr val="C00000"/>
                                  </a:solidFill>
                                  <a:latin typeface="Cambria Math"/>
                                </a:rPr>
                                <m:t>]</m:t>
                              </m:r>
                            </m:e>
                            <m:sub>
                              <m:r>
                                <a:rPr lang="en-US" sz="2000" b="0" i="1" smtClean="0">
                                  <a:solidFill>
                                    <a:srgbClr val="C00000"/>
                                  </a:solidFill>
                                  <a:latin typeface="Cambria Math"/>
                                </a:rPr>
                                <m:t>𝑡</m:t>
                              </m:r>
                              <m:r>
                                <a:rPr lang="en-US" sz="2000" b="0" i="1" smtClean="0">
                                  <a:solidFill>
                                    <a:srgbClr val="C00000"/>
                                  </a:solidFill>
                                  <a:latin typeface="Cambria Math"/>
                                </a:rPr>
                                <m:t>1</m:t>
                              </m:r>
                            </m:sub>
                          </m:sSub>
                          <m:r>
                            <a:rPr lang="en-US" sz="2000" b="0" i="1" smtClean="0">
                              <a:solidFill>
                                <a:srgbClr val="C00000"/>
                              </a:solidFill>
                              <a:latin typeface="Cambria Math"/>
                            </a:rPr>
                            <m:t>− </m:t>
                          </m:r>
                          <m:sSub>
                            <m:sSubPr>
                              <m:ctrlPr>
                                <a:rPr lang="en-US" sz="2000" b="0" i="1" smtClean="0">
                                  <a:solidFill>
                                    <a:srgbClr val="C00000"/>
                                  </a:solidFill>
                                  <a:latin typeface="Cambria Math"/>
                                </a:rPr>
                              </m:ctrlPr>
                            </m:sSubPr>
                            <m:e>
                              <m:r>
                                <a:rPr lang="en-US" sz="2000" b="0" i="1" smtClean="0">
                                  <a:solidFill>
                                    <a:srgbClr val="C00000"/>
                                  </a:solidFill>
                                  <a:latin typeface="Cambria Math"/>
                                </a:rPr>
                                <m:t>[</m:t>
                              </m:r>
                              <m:r>
                                <a:rPr lang="en-US" sz="2000" b="0" i="1" smtClean="0">
                                  <a:solidFill>
                                    <a:srgbClr val="C00000"/>
                                  </a:solidFill>
                                  <a:latin typeface="Cambria Math"/>
                                </a:rPr>
                                <m:t>𝑐𝑜𝑛𝑐</m:t>
                              </m:r>
                              <m:r>
                                <a:rPr lang="en-US" sz="2000" b="0" i="1" smtClean="0">
                                  <a:solidFill>
                                    <a:srgbClr val="C00000"/>
                                  </a:solidFill>
                                  <a:latin typeface="Cambria Math"/>
                                </a:rPr>
                                <m:t>]</m:t>
                              </m:r>
                            </m:e>
                            <m:sub>
                              <m:r>
                                <a:rPr lang="en-US" sz="2000" b="0" i="1" smtClean="0">
                                  <a:solidFill>
                                    <a:srgbClr val="C00000"/>
                                  </a:solidFill>
                                  <a:latin typeface="Cambria Math"/>
                                </a:rPr>
                                <m:t>𝑡</m:t>
                              </m:r>
                              <m:r>
                                <a:rPr lang="en-US" sz="2000" b="0" i="1" smtClean="0">
                                  <a:solidFill>
                                    <a:srgbClr val="C00000"/>
                                  </a:solidFill>
                                  <a:latin typeface="Cambria Math"/>
                                </a:rPr>
                                <m:t>2</m:t>
                              </m:r>
                            </m:sub>
                          </m:sSub>
                        </m:num>
                        <m:den>
                          <m:r>
                            <a:rPr lang="en-US" sz="2000" b="0" i="1" smtClean="0">
                              <a:solidFill>
                                <a:srgbClr val="C00000"/>
                              </a:solidFill>
                              <a:latin typeface="Cambria Math"/>
                            </a:rPr>
                            <m:t>𝑡𝑖𝑚𝑒</m:t>
                          </m:r>
                          <m:r>
                            <a:rPr lang="en-US" sz="2000" b="0" i="1" smtClean="0">
                              <a:solidFill>
                                <a:srgbClr val="C00000"/>
                              </a:solidFill>
                              <a:latin typeface="Cambria Math"/>
                            </a:rPr>
                            <m:t> 1 −</m:t>
                          </m:r>
                          <m:r>
                            <a:rPr lang="en-US" sz="2000" b="0" i="1" smtClean="0">
                              <a:solidFill>
                                <a:srgbClr val="C00000"/>
                              </a:solidFill>
                              <a:latin typeface="Cambria Math"/>
                            </a:rPr>
                            <m:t>𝑡𝑖𝑚𝑒</m:t>
                          </m:r>
                          <m:r>
                            <a:rPr lang="en-US" sz="2000" b="0" i="1" smtClean="0">
                              <a:solidFill>
                                <a:srgbClr val="C00000"/>
                              </a:solidFill>
                              <a:latin typeface="Cambria Math"/>
                            </a:rPr>
                            <m:t> 2</m:t>
                          </m:r>
                        </m:den>
                      </m:f>
                      <m:r>
                        <a:rPr lang="en-US" sz="2000" b="0" i="1" smtClean="0">
                          <a:solidFill>
                            <a:srgbClr val="C00000"/>
                          </a:solidFill>
                          <a:latin typeface="Cambria Math"/>
                        </a:rPr>
                        <m:t>=</m:t>
                      </m:r>
                      <m:f>
                        <m:fPr>
                          <m:ctrlPr>
                            <a:rPr lang="en-US" sz="2000" b="0" i="1" smtClean="0">
                              <a:solidFill>
                                <a:srgbClr val="C00000"/>
                              </a:solidFill>
                              <a:latin typeface="Cambria Math"/>
                            </a:rPr>
                          </m:ctrlPr>
                        </m:fPr>
                        <m:num>
                          <m:r>
                            <a:rPr lang="en-US" sz="2000" b="0" i="1" smtClean="0">
                              <a:solidFill>
                                <a:srgbClr val="C00000"/>
                              </a:solidFill>
                              <a:latin typeface="Cambria Math"/>
                            </a:rPr>
                            <m:t>0.06</m:t>
                          </m:r>
                          <m:f>
                            <m:fPr>
                              <m:ctrlPr>
                                <a:rPr lang="en-US" sz="2000" i="1">
                                  <a:solidFill>
                                    <a:srgbClr val="C00000"/>
                                  </a:solidFill>
                                  <a:latin typeface="Cambria Math"/>
                                </a:rPr>
                              </m:ctrlPr>
                            </m:fPr>
                            <m:num>
                              <m:r>
                                <a:rPr lang="en-US" sz="2000" i="1">
                                  <a:solidFill>
                                    <a:srgbClr val="C00000"/>
                                  </a:solidFill>
                                  <a:latin typeface="Cambria Math"/>
                                </a:rPr>
                                <m:t>𝑚𝑜𝑙</m:t>
                              </m:r>
                            </m:num>
                            <m:den>
                              <m:sSup>
                                <m:sSupPr>
                                  <m:ctrlPr>
                                    <a:rPr lang="en-US" sz="2000" i="1">
                                      <a:solidFill>
                                        <a:srgbClr val="C00000"/>
                                      </a:solidFill>
                                      <a:latin typeface="Cambria Math"/>
                                    </a:rPr>
                                  </m:ctrlPr>
                                </m:sSupPr>
                                <m:e>
                                  <m:r>
                                    <a:rPr lang="en-US" sz="2000" i="1">
                                      <a:solidFill>
                                        <a:srgbClr val="C00000"/>
                                      </a:solidFill>
                                      <a:latin typeface="Cambria Math"/>
                                    </a:rPr>
                                    <m:t>𝑑𝑚</m:t>
                                  </m:r>
                                </m:e>
                                <m:sup>
                                  <m:r>
                                    <a:rPr lang="en-US" sz="2000" i="1">
                                      <a:solidFill>
                                        <a:srgbClr val="C00000"/>
                                      </a:solidFill>
                                      <a:latin typeface="Cambria Math"/>
                                    </a:rPr>
                                    <m:t>3</m:t>
                                  </m:r>
                                </m:sup>
                              </m:sSup>
                            </m:den>
                          </m:f>
                          <m:r>
                            <a:rPr lang="en-US" sz="2000" b="0" i="1" smtClean="0">
                              <a:solidFill>
                                <a:srgbClr val="C00000"/>
                              </a:solidFill>
                              <a:latin typeface="Cambria Math"/>
                            </a:rPr>
                            <m:t> −0.0</m:t>
                          </m:r>
                          <m:f>
                            <m:fPr>
                              <m:ctrlPr>
                                <a:rPr lang="en-US" sz="2000" i="1">
                                  <a:solidFill>
                                    <a:srgbClr val="C00000"/>
                                  </a:solidFill>
                                  <a:latin typeface="Cambria Math"/>
                                </a:rPr>
                              </m:ctrlPr>
                            </m:fPr>
                            <m:num>
                              <m:r>
                                <a:rPr lang="en-US" sz="2000" i="1">
                                  <a:solidFill>
                                    <a:srgbClr val="C00000"/>
                                  </a:solidFill>
                                  <a:latin typeface="Cambria Math"/>
                                </a:rPr>
                                <m:t>𝑚𝑜𝑙</m:t>
                              </m:r>
                            </m:num>
                            <m:den>
                              <m:sSup>
                                <m:sSupPr>
                                  <m:ctrlPr>
                                    <a:rPr lang="en-US" sz="2000" i="1">
                                      <a:solidFill>
                                        <a:srgbClr val="C00000"/>
                                      </a:solidFill>
                                      <a:latin typeface="Cambria Math"/>
                                    </a:rPr>
                                  </m:ctrlPr>
                                </m:sSupPr>
                                <m:e>
                                  <m:r>
                                    <a:rPr lang="en-US" sz="2000" i="1">
                                      <a:solidFill>
                                        <a:srgbClr val="C00000"/>
                                      </a:solidFill>
                                      <a:latin typeface="Cambria Math"/>
                                    </a:rPr>
                                    <m:t>𝑑𝑚</m:t>
                                  </m:r>
                                </m:e>
                                <m:sup>
                                  <m:r>
                                    <a:rPr lang="en-US" sz="2000" i="1">
                                      <a:solidFill>
                                        <a:srgbClr val="C00000"/>
                                      </a:solidFill>
                                      <a:latin typeface="Cambria Math"/>
                                    </a:rPr>
                                    <m:t>3</m:t>
                                  </m:r>
                                </m:sup>
                              </m:sSup>
                            </m:den>
                          </m:f>
                        </m:num>
                        <m:den>
                          <m:r>
                            <a:rPr lang="en-US" sz="2000" b="0" i="1" smtClean="0">
                              <a:solidFill>
                                <a:srgbClr val="C00000"/>
                              </a:solidFill>
                              <a:latin typeface="Cambria Math"/>
                            </a:rPr>
                            <m:t>30</m:t>
                          </m:r>
                          <m:r>
                            <a:rPr lang="en-US" sz="2000" b="0" i="1" smtClean="0">
                              <a:solidFill>
                                <a:srgbClr val="C00000"/>
                              </a:solidFill>
                              <a:latin typeface="Cambria Math"/>
                            </a:rPr>
                            <m:t>𝑠</m:t>
                          </m:r>
                          <m:r>
                            <a:rPr lang="en-US" sz="2000" b="0" i="1" smtClean="0">
                              <a:solidFill>
                                <a:srgbClr val="C00000"/>
                              </a:solidFill>
                              <a:latin typeface="Cambria Math"/>
                            </a:rPr>
                            <m:t>−0</m:t>
                          </m:r>
                          <m:r>
                            <a:rPr lang="en-US" sz="2000" b="0" i="1" smtClean="0">
                              <a:solidFill>
                                <a:srgbClr val="C00000"/>
                              </a:solidFill>
                              <a:latin typeface="Cambria Math"/>
                            </a:rPr>
                            <m:t>𝑠</m:t>
                          </m:r>
                        </m:den>
                      </m:f>
                      <m:r>
                        <a:rPr lang="en-US" sz="2000" b="0" i="1" smtClean="0">
                          <a:solidFill>
                            <a:srgbClr val="C00000"/>
                          </a:solidFill>
                          <a:latin typeface="Cambria Math"/>
                        </a:rPr>
                        <m:t>=2</m:t>
                      </m:r>
                      <m:r>
                        <a:rPr lang="en-US" sz="2000" b="0" i="1" smtClean="0">
                          <a:solidFill>
                            <a:srgbClr val="C00000"/>
                          </a:solidFill>
                          <a:latin typeface="Cambria Math"/>
                        </a:rPr>
                        <m:t>𝑥</m:t>
                      </m:r>
                      <m:sSup>
                        <m:sSupPr>
                          <m:ctrlPr>
                            <a:rPr lang="en-US" sz="2000" b="0" i="1" smtClean="0">
                              <a:solidFill>
                                <a:srgbClr val="C00000"/>
                              </a:solidFill>
                              <a:latin typeface="Cambria Math"/>
                            </a:rPr>
                          </m:ctrlPr>
                        </m:sSupPr>
                        <m:e>
                          <m:r>
                            <a:rPr lang="en-US" sz="2000" b="0" i="1" smtClean="0">
                              <a:solidFill>
                                <a:srgbClr val="C00000"/>
                              </a:solidFill>
                              <a:latin typeface="Cambria Math"/>
                            </a:rPr>
                            <m:t>10</m:t>
                          </m:r>
                        </m:e>
                        <m:sup>
                          <m:r>
                            <a:rPr lang="en-US" sz="2000" b="0" i="1" smtClean="0">
                              <a:solidFill>
                                <a:srgbClr val="C00000"/>
                              </a:solidFill>
                              <a:latin typeface="Cambria Math"/>
                            </a:rPr>
                            <m:t>−3</m:t>
                          </m:r>
                        </m:sup>
                      </m:sSup>
                      <m:f>
                        <m:fPr>
                          <m:ctrlPr>
                            <a:rPr lang="en-US" sz="2000" i="1">
                              <a:solidFill>
                                <a:srgbClr val="C00000"/>
                              </a:solidFill>
                              <a:latin typeface="Cambria Math"/>
                            </a:rPr>
                          </m:ctrlPr>
                        </m:fPr>
                        <m:num>
                          <m:r>
                            <a:rPr lang="en-US" sz="2000" i="1">
                              <a:solidFill>
                                <a:srgbClr val="C00000"/>
                              </a:solidFill>
                              <a:latin typeface="Cambria Math"/>
                            </a:rPr>
                            <m:t>𝑚𝑜𝑙</m:t>
                          </m:r>
                        </m:num>
                        <m:den>
                          <m:sSup>
                            <m:sSupPr>
                              <m:ctrlPr>
                                <a:rPr lang="en-US" sz="2000" i="1">
                                  <a:solidFill>
                                    <a:srgbClr val="C00000"/>
                                  </a:solidFill>
                                  <a:latin typeface="Cambria Math"/>
                                </a:rPr>
                              </m:ctrlPr>
                            </m:sSupPr>
                            <m:e>
                              <m:r>
                                <a:rPr lang="en-US" sz="2000" i="1">
                                  <a:solidFill>
                                    <a:srgbClr val="C00000"/>
                                  </a:solidFill>
                                  <a:latin typeface="Cambria Math"/>
                                </a:rPr>
                                <m:t>𝑑𝑚</m:t>
                              </m:r>
                            </m:e>
                            <m:sup>
                              <m:r>
                                <a:rPr lang="en-US" sz="2000" i="1">
                                  <a:solidFill>
                                    <a:srgbClr val="C00000"/>
                                  </a:solidFill>
                                  <a:latin typeface="Cambria Math"/>
                                </a:rPr>
                                <m:t>3</m:t>
                              </m:r>
                            </m:sup>
                          </m:sSup>
                          <m:r>
                            <a:rPr lang="en-US" sz="2000" i="1">
                              <a:solidFill>
                                <a:srgbClr val="C00000"/>
                              </a:solidFill>
                              <a:latin typeface="Cambria Math"/>
                            </a:rPr>
                            <m:t>𝑠</m:t>
                          </m:r>
                        </m:den>
                      </m:f>
                    </m:oMath>
                  </m:oMathPara>
                </a14:m>
                <a:endParaRPr lang="en-US" sz="1800" dirty="0" smtClean="0"/>
              </a:p>
              <a:p>
                <a:pPr lvl="1"/>
                <a:r>
                  <a:rPr lang="en-US" dirty="0" smtClean="0"/>
                  <a:t>This means on average, 2x10</a:t>
                </a:r>
                <a:r>
                  <a:rPr lang="en-US" baseline="30000" dirty="0" smtClean="0"/>
                  <a:t>-3</a:t>
                </a:r>
                <a:r>
                  <a:rPr lang="en-US" dirty="0" smtClean="0"/>
                  <a:t> </a:t>
                </a:r>
                <a:r>
                  <a:rPr lang="en-US" dirty="0" err="1" smtClean="0"/>
                  <a:t>mol</a:t>
                </a:r>
                <a:r>
                  <a:rPr lang="en-US" dirty="0" smtClean="0"/>
                  <a:t> I</a:t>
                </a:r>
                <a:r>
                  <a:rPr lang="en-US" baseline="-25000" dirty="0" smtClean="0"/>
                  <a:t>2</a:t>
                </a:r>
                <a:r>
                  <a:rPr lang="en-US" dirty="0" smtClean="0"/>
                  <a:t> are being formed dm</a:t>
                </a:r>
                <a:r>
                  <a:rPr lang="en-US" baseline="30000" dirty="0" smtClean="0"/>
                  <a:t>-3</a:t>
                </a:r>
                <a:r>
                  <a:rPr lang="en-US" dirty="0" smtClean="0"/>
                  <a:t> (L) ever second</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51520" y="1484784"/>
                <a:ext cx="8892480" cy="4392488"/>
              </a:xfrm>
              <a:blipFill rotWithShape="1">
                <a:blip r:embed="rId2"/>
                <a:stretch>
                  <a:fillRect l="-1439" t="-1528" r="-754" b="-14861"/>
                </a:stretch>
              </a:blipFill>
            </p:spPr>
            <p:txBody>
              <a:bodyPr/>
              <a:lstStyle/>
              <a:p>
                <a:r>
                  <a:rPr lang="en-US">
                    <a:noFill/>
                  </a:rPr>
                  <a:t> </a:t>
                </a:r>
              </a:p>
            </p:txBody>
          </p:sp>
        </mc:Fallback>
      </mc:AlternateContent>
    </p:spTree>
    <p:extLst>
      <p:ext uri="{BB962C8B-B14F-4D97-AF65-F5344CB8AC3E}">
        <p14:creationId xmlns:p14="http://schemas.microsoft.com/office/powerpoint/2010/main" val="27045439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 – Relative Rates in Equation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51520" y="1052736"/>
                <a:ext cx="8712968" cy="4392488"/>
              </a:xfrm>
            </p:spPr>
            <p:txBody>
              <a:bodyPr/>
              <a:lstStyle/>
              <a:p>
                <a:r>
                  <a:rPr lang="en-US" dirty="0"/>
                  <a:t>If the balanced equation for the overall reaction is known, then the rates of change in concentrations in all reactants and products are related to each other via the coefficients in the balanced equation. </a:t>
                </a:r>
              </a:p>
              <a:p>
                <a:r>
                  <a:rPr lang="en-US" dirty="0"/>
                  <a:t>Any reaction can be represented by the following: </a:t>
                </a:r>
              </a:p>
              <a:p>
                <a:pPr lvl="1"/>
                <a:r>
                  <a:rPr lang="en-US" dirty="0" err="1">
                    <a:solidFill>
                      <a:srgbClr val="C00000"/>
                    </a:solidFill>
                  </a:rPr>
                  <a:t>aA</a:t>
                </a:r>
                <a:r>
                  <a:rPr lang="en-US" dirty="0">
                    <a:solidFill>
                      <a:srgbClr val="C00000"/>
                    </a:solidFill>
                  </a:rPr>
                  <a:t> 	+ 	</a:t>
                </a:r>
                <a:r>
                  <a:rPr lang="en-US" dirty="0" err="1">
                    <a:solidFill>
                      <a:srgbClr val="C00000"/>
                    </a:solidFill>
                  </a:rPr>
                  <a:t>bB</a:t>
                </a:r>
                <a:r>
                  <a:rPr lang="en-US" dirty="0">
                    <a:solidFill>
                      <a:srgbClr val="C00000"/>
                    </a:solidFill>
                  </a:rPr>
                  <a:t> 	</a:t>
                </a:r>
                <a:r>
                  <a:rPr lang="en-US" dirty="0">
                    <a:solidFill>
                      <a:srgbClr val="C00000"/>
                    </a:solidFill>
                    <a:sym typeface="Wingdings" pitchFamily="2" charset="2"/>
                  </a:rPr>
                  <a:t> 	</a:t>
                </a:r>
                <a:r>
                  <a:rPr lang="en-US" dirty="0" err="1">
                    <a:solidFill>
                      <a:srgbClr val="C00000"/>
                    </a:solidFill>
                    <a:sym typeface="Wingdings" pitchFamily="2" charset="2"/>
                  </a:rPr>
                  <a:t>cC</a:t>
                </a:r>
                <a:r>
                  <a:rPr lang="en-US" dirty="0">
                    <a:solidFill>
                      <a:srgbClr val="C00000"/>
                    </a:solidFill>
                    <a:sym typeface="Wingdings" pitchFamily="2" charset="2"/>
                  </a:rPr>
                  <a:t> 	+ 	</a:t>
                </a:r>
                <a:r>
                  <a:rPr lang="en-US" dirty="0" err="1">
                    <a:solidFill>
                      <a:srgbClr val="C00000"/>
                    </a:solidFill>
                    <a:sym typeface="Wingdings" pitchFamily="2" charset="2"/>
                  </a:rPr>
                  <a:t>dD</a:t>
                </a:r>
                <a:endParaRPr lang="en-US" dirty="0">
                  <a:solidFill>
                    <a:srgbClr val="C00000"/>
                  </a:solidFill>
                  <a:sym typeface="Wingdings" pitchFamily="2" charset="2"/>
                </a:endParaRPr>
              </a:p>
              <a:p>
                <a:pPr lvl="1"/>
                <a:r>
                  <a:rPr lang="en-US" dirty="0">
                    <a:sym typeface="Wingdings" pitchFamily="2" charset="2"/>
                  </a:rPr>
                  <a:t>Reactants 		 	Products</a:t>
                </a:r>
              </a:p>
              <a:p>
                <a:pPr lvl="1"/>
                <a:r>
                  <a:rPr lang="en-US" dirty="0">
                    <a:solidFill>
                      <a:srgbClr val="C00000"/>
                    </a:solidFill>
                    <a:sym typeface="Wingdings" pitchFamily="2" charset="2"/>
                  </a:rPr>
                  <a:t>Rate = </a:t>
                </a:r>
                <a14:m>
                  <m:oMath xmlns:m="http://schemas.openxmlformats.org/officeDocument/2006/math">
                    <m:r>
                      <a:rPr lang="en-US" i="1">
                        <a:solidFill>
                          <a:srgbClr val="C00000"/>
                        </a:solidFill>
                        <a:latin typeface="Cambria Math"/>
                        <a:sym typeface="Wingdings" pitchFamily="2" charset="2"/>
                      </a:rPr>
                      <m:t>−</m:t>
                    </m:r>
                    <m:f>
                      <m:fPr>
                        <m:ctrlPr>
                          <a:rPr lang="en-US" i="1">
                            <a:solidFill>
                              <a:srgbClr val="C00000"/>
                            </a:solidFill>
                            <a:latin typeface="Cambria Math"/>
                            <a:sym typeface="Wingdings" pitchFamily="2" charset="2"/>
                          </a:rPr>
                        </m:ctrlPr>
                      </m:fPr>
                      <m:num>
                        <m:r>
                          <a:rPr lang="en-US" i="1">
                            <a:solidFill>
                              <a:srgbClr val="C00000"/>
                            </a:solidFill>
                            <a:latin typeface="Cambria Math"/>
                            <a:sym typeface="Wingdings" pitchFamily="2" charset="2"/>
                          </a:rPr>
                          <m:t>1</m:t>
                        </m:r>
                      </m:num>
                      <m:den>
                        <m:r>
                          <a:rPr lang="en-US" i="1">
                            <a:solidFill>
                              <a:srgbClr val="C00000"/>
                            </a:solidFill>
                            <a:latin typeface="Cambria Math"/>
                            <a:sym typeface="Wingdings" pitchFamily="2" charset="2"/>
                          </a:rPr>
                          <m:t>𝑎</m:t>
                        </m:r>
                      </m:den>
                    </m:f>
                    <m:f>
                      <m:fPr>
                        <m:ctrlPr>
                          <a:rPr lang="en-US" i="1">
                            <a:solidFill>
                              <a:srgbClr val="C00000"/>
                            </a:solidFill>
                            <a:latin typeface="Cambria Math"/>
                            <a:sym typeface="Wingdings" pitchFamily="2" charset="2"/>
                          </a:rPr>
                        </m:ctrlPr>
                      </m:fPr>
                      <m:num>
                        <m:r>
                          <a:rPr lang="en-US" i="1">
                            <a:solidFill>
                              <a:srgbClr val="C00000"/>
                            </a:solidFill>
                            <a:latin typeface="Cambria Math"/>
                            <a:sym typeface="Wingdings" pitchFamily="2" charset="2"/>
                          </a:rPr>
                          <m:t>𝑑</m:t>
                        </m:r>
                        <m:d>
                          <m:dPr>
                            <m:begChr m:val="["/>
                            <m:endChr m:val="]"/>
                            <m:ctrlPr>
                              <a:rPr lang="en-US" i="1">
                                <a:solidFill>
                                  <a:srgbClr val="C00000"/>
                                </a:solidFill>
                                <a:latin typeface="Cambria Math"/>
                                <a:sym typeface="Wingdings" pitchFamily="2" charset="2"/>
                              </a:rPr>
                            </m:ctrlPr>
                          </m:dPr>
                          <m:e>
                            <m:r>
                              <a:rPr lang="en-US" i="1">
                                <a:solidFill>
                                  <a:srgbClr val="C00000"/>
                                </a:solidFill>
                                <a:latin typeface="Cambria Math"/>
                                <a:sym typeface="Wingdings" pitchFamily="2" charset="2"/>
                              </a:rPr>
                              <m:t>𝐴</m:t>
                            </m:r>
                          </m:e>
                        </m:d>
                      </m:num>
                      <m:den>
                        <m:r>
                          <a:rPr lang="en-US" i="1">
                            <a:solidFill>
                              <a:srgbClr val="C00000"/>
                            </a:solidFill>
                            <a:latin typeface="Cambria Math"/>
                            <a:sym typeface="Wingdings" pitchFamily="2" charset="2"/>
                          </a:rPr>
                          <m:t>𝑑𝑡</m:t>
                        </m:r>
                      </m:den>
                    </m:f>
                    <m:r>
                      <a:rPr lang="en-US">
                        <a:solidFill>
                          <a:srgbClr val="C00000"/>
                        </a:solidFill>
                        <a:latin typeface="Cambria Math"/>
                        <a:sym typeface="Wingdings" pitchFamily="2" charset="2"/>
                      </a:rPr>
                      <m:t>=−</m:t>
                    </m:r>
                    <m:f>
                      <m:fPr>
                        <m:ctrlPr>
                          <a:rPr lang="en-US" i="1">
                            <a:solidFill>
                              <a:srgbClr val="C00000"/>
                            </a:solidFill>
                            <a:latin typeface="Cambria Math"/>
                            <a:sym typeface="Wingdings" pitchFamily="2" charset="2"/>
                          </a:rPr>
                        </m:ctrlPr>
                      </m:fPr>
                      <m:num>
                        <m:r>
                          <a:rPr lang="en-US" i="1">
                            <a:solidFill>
                              <a:srgbClr val="C00000"/>
                            </a:solidFill>
                            <a:latin typeface="Cambria Math"/>
                            <a:sym typeface="Wingdings" pitchFamily="2" charset="2"/>
                          </a:rPr>
                          <m:t>1</m:t>
                        </m:r>
                      </m:num>
                      <m:den>
                        <m:r>
                          <a:rPr lang="en-US" i="1">
                            <a:solidFill>
                              <a:srgbClr val="C00000"/>
                            </a:solidFill>
                            <a:latin typeface="Cambria Math"/>
                            <a:sym typeface="Wingdings" pitchFamily="2" charset="2"/>
                          </a:rPr>
                          <m:t>𝑏</m:t>
                        </m:r>
                      </m:den>
                    </m:f>
                    <m:f>
                      <m:fPr>
                        <m:ctrlPr>
                          <a:rPr lang="en-US" i="1">
                            <a:solidFill>
                              <a:srgbClr val="C00000"/>
                            </a:solidFill>
                            <a:latin typeface="Cambria Math"/>
                            <a:sym typeface="Wingdings" pitchFamily="2" charset="2"/>
                          </a:rPr>
                        </m:ctrlPr>
                      </m:fPr>
                      <m:num>
                        <m:r>
                          <a:rPr lang="en-US" i="1">
                            <a:solidFill>
                              <a:srgbClr val="C00000"/>
                            </a:solidFill>
                            <a:latin typeface="Cambria Math"/>
                            <a:sym typeface="Wingdings" pitchFamily="2" charset="2"/>
                          </a:rPr>
                          <m:t>𝑑</m:t>
                        </m:r>
                        <m:r>
                          <a:rPr lang="en-US" i="1">
                            <a:solidFill>
                              <a:srgbClr val="C00000"/>
                            </a:solidFill>
                            <a:latin typeface="Cambria Math"/>
                            <a:sym typeface="Wingdings" pitchFamily="2" charset="2"/>
                          </a:rPr>
                          <m:t>[</m:t>
                        </m:r>
                        <m:r>
                          <a:rPr lang="en-US" i="1">
                            <a:solidFill>
                              <a:srgbClr val="C00000"/>
                            </a:solidFill>
                            <a:latin typeface="Cambria Math"/>
                            <a:sym typeface="Wingdings" pitchFamily="2" charset="2"/>
                          </a:rPr>
                          <m:t>𝐵</m:t>
                        </m:r>
                        <m:r>
                          <a:rPr lang="en-US" i="1">
                            <a:solidFill>
                              <a:srgbClr val="C00000"/>
                            </a:solidFill>
                            <a:latin typeface="Cambria Math"/>
                            <a:sym typeface="Wingdings" pitchFamily="2" charset="2"/>
                          </a:rPr>
                          <m:t>]</m:t>
                        </m:r>
                      </m:num>
                      <m:den>
                        <m:r>
                          <a:rPr lang="en-US" i="1">
                            <a:solidFill>
                              <a:srgbClr val="C00000"/>
                            </a:solidFill>
                            <a:latin typeface="Cambria Math"/>
                            <a:sym typeface="Wingdings" pitchFamily="2" charset="2"/>
                          </a:rPr>
                          <m:t>𝑑𝑡</m:t>
                        </m:r>
                      </m:den>
                    </m:f>
                  </m:oMath>
                </a14:m>
                <a:r>
                  <a:rPr lang="en-US" dirty="0">
                    <a:solidFill>
                      <a:srgbClr val="C00000"/>
                    </a:solidFill>
                    <a:sym typeface="Wingdings" pitchFamily="2" charset="2"/>
                  </a:rPr>
                  <a:t> </a:t>
                </a:r>
                <a14:m>
                  <m:oMath xmlns:m="http://schemas.openxmlformats.org/officeDocument/2006/math">
                    <m:r>
                      <a:rPr lang="en-US">
                        <a:solidFill>
                          <a:srgbClr val="C00000"/>
                        </a:solidFill>
                        <a:latin typeface="Cambria Math"/>
                        <a:sym typeface="Wingdings" pitchFamily="2" charset="2"/>
                      </a:rPr>
                      <m:t>=</m:t>
                    </m:r>
                    <m:r>
                      <a:rPr lang="en-US" i="1">
                        <a:solidFill>
                          <a:srgbClr val="C00000"/>
                        </a:solidFill>
                        <a:latin typeface="Cambria Math"/>
                        <a:sym typeface="Wingdings" pitchFamily="2" charset="2"/>
                      </a:rPr>
                      <m:t>+</m:t>
                    </m:r>
                    <m:f>
                      <m:fPr>
                        <m:ctrlPr>
                          <a:rPr lang="en-US" i="1">
                            <a:solidFill>
                              <a:srgbClr val="C00000"/>
                            </a:solidFill>
                            <a:latin typeface="Cambria Math"/>
                            <a:sym typeface="Wingdings" pitchFamily="2" charset="2"/>
                          </a:rPr>
                        </m:ctrlPr>
                      </m:fPr>
                      <m:num>
                        <m:r>
                          <a:rPr lang="en-US" i="1">
                            <a:solidFill>
                              <a:srgbClr val="C00000"/>
                            </a:solidFill>
                            <a:latin typeface="Cambria Math"/>
                            <a:sym typeface="Wingdings" pitchFamily="2" charset="2"/>
                          </a:rPr>
                          <m:t>1</m:t>
                        </m:r>
                      </m:num>
                      <m:den>
                        <m:r>
                          <a:rPr lang="en-US" i="1">
                            <a:solidFill>
                              <a:srgbClr val="C00000"/>
                            </a:solidFill>
                            <a:latin typeface="Cambria Math"/>
                            <a:sym typeface="Wingdings" pitchFamily="2" charset="2"/>
                          </a:rPr>
                          <m:t>𝑐</m:t>
                        </m:r>
                      </m:den>
                    </m:f>
                    <m:f>
                      <m:fPr>
                        <m:ctrlPr>
                          <a:rPr lang="en-US" i="1">
                            <a:solidFill>
                              <a:srgbClr val="C00000"/>
                            </a:solidFill>
                            <a:latin typeface="Cambria Math"/>
                            <a:sym typeface="Wingdings" pitchFamily="2" charset="2"/>
                          </a:rPr>
                        </m:ctrlPr>
                      </m:fPr>
                      <m:num>
                        <m:r>
                          <a:rPr lang="en-US" i="1">
                            <a:solidFill>
                              <a:srgbClr val="C00000"/>
                            </a:solidFill>
                            <a:latin typeface="Cambria Math"/>
                            <a:sym typeface="Wingdings" pitchFamily="2" charset="2"/>
                          </a:rPr>
                          <m:t>𝑑</m:t>
                        </m:r>
                        <m:d>
                          <m:dPr>
                            <m:begChr m:val="["/>
                            <m:endChr m:val="]"/>
                            <m:ctrlPr>
                              <a:rPr lang="en-US" i="1">
                                <a:solidFill>
                                  <a:srgbClr val="C00000"/>
                                </a:solidFill>
                                <a:latin typeface="Cambria Math"/>
                                <a:sym typeface="Wingdings" pitchFamily="2" charset="2"/>
                              </a:rPr>
                            </m:ctrlPr>
                          </m:dPr>
                          <m:e>
                            <m:r>
                              <a:rPr lang="en-US" i="1">
                                <a:solidFill>
                                  <a:srgbClr val="C00000"/>
                                </a:solidFill>
                                <a:latin typeface="Cambria Math"/>
                                <a:sym typeface="Wingdings" pitchFamily="2" charset="2"/>
                              </a:rPr>
                              <m:t>𝐶</m:t>
                            </m:r>
                          </m:e>
                        </m:d>
                      </m:num>
                      <m:den>
                        <m:r>
                          <a:rPr lang="en-US" i="1">
                            <a:solidFill>
                              <a:srgbClr val="C00000"/>
                            </a:solidFill>
                            <a:latin typeface="Cambria Math"/>
                            <a:sym typeface="Wingdings" pitchFamily="2" charset="2"/>
                          </a:rPr>
                          <m:t>𝑑𝑡</m:t>
                        </m:r>
                      </m:den>
                    </m:f>
                    <m:r>
                      <a:rPr lang="en-US">
                        <a:solidFill>
                          <a:srgbClr val="C00000"/>
                        </a:solidFill>
                        <a:latin typeface="Cambria Math"/>
                        <a:sym typeface="Wingdings" pitchFamily="2" charset="2"/>
                      </a:rPr>
                      <m:t>=+</m:t>
                    </m:r>
                    <m:f>
                      <m:fPr>
                        <m:ctrlPr>
                          <a:rPr lang="en-US" i="1">
                            <a:solidFill>
                              <a:srgbClr val="C00000"/>
                            </a:solidFill>
                            <a:latin typeface="Cambria Math"/>
                            <a:sym typeface="Wingdings" pitchFamily="2" charset="2"/>
                          </a:rPr>
                        </m:ctrlPr>
                      </m:fPr>
                      <m:num>
                        <m:r>
                          <a:rPr lang="en-US" i="1">
                            <a:solidFill>
                              <a:srgbClr val="C00000"/>
                            </a:solidFill>
                            <a:latin typeface="Cambria Math"/>
                            <a:sym typeface="Wingdings" pitchFamily="2" charset="2"/>
                          </a:rPr>
                          <m:t>1</m:t>
                        </m:r>
                      </m:num>
                      <m:den>
                        <m:r>
                          <a:rPr lang="en-US" i="1">
                            <a:solidFill>
                              <a:srgbClr val="C00000"/>
                            </a:solidFill>
                            <a:latin typeface="Cambria Math"/>
                            <a:sym typeface="Wingdings" pitchFamily="2" charset="2"/>
                          </a:rPr>
                          <m:t>𝑑</m:t>
                        </m:r>
                      </m:den>
                    </m:f>
                    <m:f>
                      <m:fPr>
                        <m:ctrlPr>
                          <a:rPr lang="en-US" i="1">
                            <a:solidFill>
                              <a:srgbClr val="C00000"/>
                            </a:solidFill>
                            <a:latin typeface="Cambria Math"/>
                            <a:sym typeface="Wingdings" pitchFamily="2" charset="2"/>
                          </a:rPr>
                        </m:ctrlPr>
                      </m:fPr>
                      <m:num>
                        <m:r>
                          <a:rPr lang="en-US" i="1">
                            <a:solidFill>
                              <a:srgbClr val="C00000"/>
                            </a:solidFill>
                            <a:latin typeface="Cambria Math"/>
                            <a:sym typeface="Wingdings" pitchFamily="2" charset="2"/>
                          </a:rPr>
                          <m:t>𝑑</m:t>
                        </m:r>
                        <m:r>
                          <a:rPr lang="en-US" i="1">
                            <a:solidFill>
                              <a:srgbClr val="C00000"/>
                            </a:solidFill>
                            <a:latin typeface="Cambria Math"/>
                            <a:sym typeface="Wingdings" pitchFamily="2" charset="2"/>
                          </a:rPr>
                          <m:t>[</m:t>
                        </m:r>
                        <m:r>
                          <a:rPr lang="en-US" i="1">
                            <a:solidFill>
                              <a:srgbClr val="C00000"/>
                            </a:solidFill>
                            <a:latin typeface="Cambria Math"/>
                            <a:sym typeface="Wingdings" pitchFamily="2" charset="2"/>
                          </a:rPr>
                          <m:t>𝐷</m:t>
                        </m:r>
                        <m:r>
                          <a:rPr lang="en-US" i="1">
                            <a:solidFill>
                              <a:srgbClr val="C00000"/>
                            </a:solidFill>
                            <a:latin typeface="Cambria Math"/>
                            <a:sym typeface="Wingdings" pitchFamily="2" charset="2"/>
                          </a:rPr>
                          <m:t>]</m:t>
                        </m:r>
                      </m:num>
                      <m:den>
                        <m:r>
                          <a:rPr lang="en-US" i="1">
                            <a:solidFill>
                              <a:srgbClr val="C00000"/>
                            </a:solidFill>
                            <a:latin typeface="Cambria Math"/>
                            <a:sym typeface="Wingdings" pitchFamily="2" charset="2"/>
                          </a:rPr>
                          <m:t>𝑑𝑡</m:t>
                        </m:r>
                      </m:den>
                    </m:f>
                  </m:oMath>
                </a14:m>
                <a:endParaRPr lang="en-US" dirty="0" smtClean="0"/>
              </a:p>
              <a:p>
                <a:pPr lvl="1"/>
                <a:r>
                  <a:rPr lang="en-US" dirty="0">
                    <a:solidFill>
                      <a:srgbClr val="C00000"/>
                    </a:solidFill>
                    <a:sym typeface="Wingdings" pitchFamily="2" charset="2"/>
                  </a:rPr>
                  <a:t>Rate = </a:t>
                </a:r>
                <a14:m>
                  <m:oMath xmlns:m="http://schemas.openxmlformats.org/officeDocument/2006/math">
                    <m:r>
                      <a:rPr lang="en-US" i="1">
                        <a:solidFill>
                          <a:srgbClr val="C00000"/>
                        </a:solidFill>
                        <a:latin typeface="Cambria Math"/>
                        <a:sym typeface="Wingdings" pitchFamily="2" charset="2"/>
                      </a:rPr>
                      <m:t>−</m:t>
                    </m:r>
                    <m:f>
                      <m:fPr>
                        <m:ctrlPr>
                          <a:rPr lang="en-US" i="1">
                            <a:solidFill>
                              <a:srgbClr val="C00000"/>
                            </a:solidFill>
                            <a:latin typeface="Cambria Math"/>
                            <a:sym typeface="Wingdings" pitchFamily="2" charset="2"/>
                          </a:rPr>
                        </m:ctrlPr>
                      </m:fPr>
                      <m:num>
                        <m:r>
                          <a:rPr lang="en-US" i="1">
                            <a:solidFill>
                              <a:srgbClr val="C00000"/>
                            </a:solidFill>
                            <a:latin typeface="Cambria Math"/>
                            <a:sym typeface="Wingdings" pitchFamily="2" charset="2"/>
                          </a:rPr>
                          <m:t>1</m:t>
                        </m:r>
                      </m:num>
                      <m:den>
                        <m:r>
                          <a:rPr lang="en-US" i="1">
                            <a:solidFill>
                              <a:srgbClr val="C00000"/>
                            </a:solidFill>
                            <a:latin typeface="Cambria Math"/>
                            <a:sym typeface="Wingdings" pitchFamily="2" charset="2"/>
                          </a:rPr>
                          <m:t>𝑎</m:t>
                        </m:r>
                      </m:den>
                    </m:f>
                    <m:f>
                      <m:fPr>
                        <m:ctrlPr>
                          <a:rPr lang="en-US" i="1">
                            <a:solidFill>
                              <a:srgbClr val="C00000"/>
                            </a:solidFill>
                            <a:latin typeface="Cambria Math"/>
                            <a:sym typeface="Wingdings" pitchFamily="2" charset="2"/>
                          </a:rPr>
                        </m:ctrlPr>
                      </m:fPr>
                      <m:num>
                        <m:r>
                          <m:rPr>
                            <m:sty m:val="p"/>
                          </m:rPr>
                          <a:rPr lang="el-GR" i="1" smtClean="0">
                            <a:solidFill>
                              <a:srgbClr val="C00000"/>
                            </a:solidFill>
                            <a:latin typeface="Cambria Math"/>
                            <a:sym typeface="Wingdings" pitchFamily="2" charset="2"/>
                          </a:rPr>
                          <m:t>Δ</m:t>
                        </m:r>
                        <m:d>
                          <m:dPr>
                            <m:begChr m:val="["/>
                            <m:endChr m:val="]"/>
                            <m:ctrlPr>
                              <a:rPr lang="en-US" i="1">
                                <a:solidFill>
                                  <a:srgbClr val="C00000"/>
                                </a:solidFill>
                                <a:latin typeface="Cambria Math"/>
                                <a:sym typeface="Wingdings" pitchFamily="2" charset="2"/>
                              </a:rPr>
                            </m:ctrlPr>
                          </m:dPr>
                          <m:e>
                            <m:r>
                              <a:rPr lang="en-US" i="1">
                                <a:solidFill>
                                  <a:srgbClr val="C00000"/>
                                </a:solidFill>
                                <a:latin typeface="Cambria Math"/>
                                <a:sym typeface="Wingdings" pitchFamily="2" charset="2"/>
                              </a:rPr>
                              <m:t>𝐴</m:t>
                            </m:r>
                          </m:e>
                        </m:d>
                      </m:num>
                      <m:den>
                        <m:r>
                          <m:rPr>
                            <m:sty m:val="p"/>
                          </m:rPr>
                          <a:rPr lang="el-GR" i="1">
                            <a:solidFill>
                              <a:srgbClr val="C00000"/>
                            </a:solidFill>
                            <a:latin typeface="Cambria Math"/>
                            <a:sym typeface="Wingdings" pitchFamily="2" charset="2"/>
                          </a:rPr>
                          <m:t>Δ</m:t>
                        </m:r>
                        <m:r>
                          <a:rPr lang="en-US" i="1">
                            <a:solidFill>
                              <a:srgbClr val="C00000"/>
                            </a:solidFill>
                            <a:latin typeface="Cambria Math"/>
                            <a:sym typeface="Wingdings" pitchFamily="2" charset="2"/>
                          </a:rPr>
                          <m:t>𝑡</m:t>
                        </m:r>
                      </m:den>
                    </m:f>
                    <m:r>
                      <a:rPr lang="en-US">
                        <a:solidFill>
                          <a:srgbClr val="C00000"/>
                        </a:solidFill>
                        <a:latin typeface="Cambria Math"/>
                        <a:sym typeface="Wingdings" pitchFamily="2" charset="2"/>
                      </a:rPr>
                      <m:t>=−</m:t>
                    </m:r>
                    <m:f>
                      <m:fPr>
                        <m:ctrlPr>
                          <a:rPr lang="en-US" i="1">
                            <a:solidFill>
                              <a:srgbClr val="C00000"/>
                            </a:solidFill>
                            <a:latin typeface="Cambria Math"/>
                            <a:sym typeface="Wingdings" pitchFamily="2" charset="2"/>
                          </a:rPr>
                        </m:ctrlPr>
                      </m:fPr>
                      <m:num>
                        <m:r>
                          <a:rPr lang="en-US" i="1">
                            <a:solidFill>
                              <a:srgbClr val="C00000"/>
                            </a:solidFill>
                            <a:latin typeface="Cambria Math"/>
                            <a:sym typeface="Wingdings" pitchFamily="2" charset="2"/>
                          </a:rPr>
                          <m:t>1</m:t>
                        </m:r>
                      </m:num>
                      <m:den>
                        <m:r>
                          <a:rPr lang="en-US" i="1">
                            <a:solidFill>
                              <a:srgbClr val="C00000"/>
                            </a:solidFill>
                            <a:latin typeface="Cambria Math"/>
                            <a:sym typeface="Wingdings" pitchFamily="2" charset="2"/>
                          </a:rPr>
                          <m:t>𝑏</m:t>
                        </m:r>
                      </m:den>
                    </m:f>
                    <m:f>
                      <m:fPr>
                        <m:ctrlPr>
                          <a:rPr lang="en-US" i="1">
                            <a:solidFill>
                              <a:srgbClr val="C00000"/>
                            </a:solidFill>
                            <a:latin typeface="Cambria Math"/>
                            <a:sym typeface="Wingdings" pitchFamily="2" charset="2"/>
                          </a:rPr>
                        </m:ctrlPr>
                      </m:fPr>
                      <m:num>
                        <m:r>
                          <m:rPr>
                            <m:sty m:val="p"/>
                          </m:rPr>
                          <a:rPr lang="el-GR" i="1">
                            <a:solidFill>
                              <a:srgbClr val="C00000"/>
                            </a:solidFill>
                            <a:latin typeface="Cambria Math"/>
                            <a:sym typeface="Wingdings" pitchFamily="2" charset="2"/>
                          </a:rPr>
                          <m:t>Δ</m:t>
                        </m:r>
                        <m:r>
                          <a:rPr lang="en-US" i="1">
                            <a:solidFill>
                              <a:srgbClr val="C00000"/>
                            </a:solidFill>
                            <a:latin typeface="Cambria Math"/>
                            <a:sym typeface="Wingdings" pitchFamily="2" charset="2"/>
                          </a:rPr>
                          <m:t>[</m:t>
                        </m:r>
                        <m:r>
                          <a:rPr lang="en-US" i="1">
                            <a:solidFill>
                              <a:srgbClr val="C00000"/>
                            </a:solidFill>
                            <a:latin typeface="Cambria Math"/>
                            <a:sym typeface="Wingdings" pitchFamily="2" charset="2"/>
                          </a:rPr>
                          <m:t>𝐵</m:t>
                        </m:r>
                        <m:r>
                          <a:rPr lang="en-US" i="1">
                            <a:solidFill>
                              <a:srgbClr val="C00000"/>
                            </a:solidFill>
                            <a:latin typeface="Cambria Math"/>
                            <a:sym typeface="Wingdings" pitchFamily="2" charset="2"/>
                          </a:rPr>
                          <m:t>]</m:t>
                        </m:r>
                      </m:num>
                      <m:den>
                        <m:r>
                          <m:rPr>
                            <m:sty m:val="p"/>
                          </m:rPr>
                          <a:rPr lang="el-GR" i="1">
                            <a:solidFill>
                              <a:srgbClr val="C00000"/>
                            </a:solidFill>
                            <a:latin typeface="Cambria Math"/>
                            <a:sym typeface="Wingdings" pitchFamily="2" charset="2"/>
                          </a:rPr>
                          <m:t>Δ</m:t>
                        </m:r>
                        <m:r>
                          <a:rPr lang="en-US" i="1">
                            <a:solidFill>
                              <a:srgbClr val="C00000"/>
                            </a:solidFill>
                            <a:latin typeface="Cambria Math"/>
                            <a:sym typeface="Wingdings" pitchFamily="2" charset="2"/>
                          </a:rPr>
                          <m:t>𝑡</m:t>
                        </m:r>
                      </m:den>
                    </m:f>
                  </m:oMath>
                </a14:m>
                <a:r>
                  <a:rPr lang="en-US" dirty="0">
                    <a:solidFill>
                      <a:srgbClr val="C00000"/>
                    </a:solidFill>
                    <a:sym typeface="Wingdings" pitchFamily="2" charset="2"/>
                  </a:rPr>
                  <a:t> </a:t>
                </a:r>
                <a14:m>
                  <m:oMath xmlns:m="http://schemas.openxmlformats.org/officeDocument/2006/math">
                    <m:r>
                      <a:rPr lang="en-US">
                        <a:solidFill>
                          <a:srgbClr val="C00000"/>
                        </a:solidFill>
                        <a:latin typeface="Cambria Math"/>
                        <a:sym typeface="Wingdings" pitchFamily="2" charset="2"/>
                      </a:rPr>
                      <m:t>=</m:t>
                    </m:r>
                    <m:r>
                      <a:rPr lang="en-US" i="1">
                        <a:solidFill>
                          <a:srgbClr val="C00000"/>
                        </a:solidFill>
                        <a:latin typeface="Cambria Math"/>
                        <a:sym typeface="Wingdings" pitchFamily="2" charset="2"/>
                      </a:rPr>
                      <m:t>+</m:t>
                    </m:r>
                    <m:f>
                      <m:fPr>
                        <m:ctrlPr>
                          <a:rPr lang="en-US" i="1">
                            <a:solidFill>
                              <a:srgbClr val="C00000"/>
                            </a:solidFill>
                            <a:latin typeface="Cambria Math"/>
                            <a:sym typeface="Wingdings" pitchFamily="2" charset="2"/>
                          </a:rPr>
                        </m:ctrlPr>
                      </m:fPr>
                      <m:num>
                        <m:r>
                          <a:rPr lang="en-US" i="1">
                            <a:solidFill>
                              <a:srgbClr val="C00000"/>
                            </a:solidFill>
                            <a:latin typeface="Cambria Math"/>
                            <a:sym typeface="Wingdings" pitchFamily="2" charset="2"/>
                          </a:rPr>
                          <m:t>1</m:t>
                        </m:r>
                      </m:num>
                      <m:den>
                        <m:r>
                          <a:rPr lang="en-US" i="1">
                            <a:solidFill>
                              <a:srgbClr val="C00000"/>
                            </a:solidFill>
                            <a:latin typeface="Cambria Math"/>
                            <a:sym typeface="Wingdings" pitchFamily="2" charset="2"/>
                          </a:rPr>
                          <m:t>𝑐</m:t>
                        </m:r>
                      </m:den>
                    </m:f>
                    <m:f>
                      <m:fPr>
                        <m:ctrlPr>
                          <a:rPr lang="en-US" i="1">
                            <a:solidFill>
                              <a:srgbClr val="C00000"/>
                            </a:solidFill>
                            <a:latin typeface="Cambria Math"/>
                            <a:sym typeface="Wingdings" pitchFamily="2" charset="2"/>
                          </a:rPr>
                        </m:ctrlPr>
                      </m:fPr>
                      <m:num>
                        <m:r>
                          <m:rPr>
                            <m:sty m:val="p"/>
                          </m:rPr>
                          <a:rPr lang="el-GR" i="1">
                            <a:solidFill>
                              <a:srgbClr val="C00000"/>
                            </a:solidFill>
                            <a:latin typeface="Cambria Math"/>
                            <a:sym typeface="Wingdings" pitchFamily="2" charset="2"/>
                          </a:rPr>
                          <m:t>Δ</m:t>
                        </m:r>
                        <m:d>
                          <m:dPr>
                            <m:begChr m:val="["/>
                            <m:endChr m:val="]"/>
                            <m:ctrlPr>
                              <a:rPr lang="en-US" i="1">
                                <a:solidFill>
                                  <a:srgbClr val="C00000"/>
                                </a:solidFill>
                                <a:latin typeface="Cambria Math"/>
                                <a:sym typeface="Wingdings" pitchFamily="2" charset="2"/>
                              </a:rPr>
                            </m:ctrlPr>
                          </m:dPr>
                          <m:e>
                            <m:r>
                              <a:rPr lang="en-US" i="1">
                                <a:solidFill>
                                  <a:srgbClr val="C00000"/>
                                </a:solidFill>
                                <a:latin typeface="Cambria Math"/>
                                <a:sym typeface="Wingdings" pitchFamily="2" charset="2"/>
                              </a:rPr>
                              <m:t>𝐶</m:t>
                            </m:r>
                          </m:e>
                        </m:d>
                      </m:num>
                      <m:den>
                        <m:r>
                          <m:rPr>
                            <m:sty m:val="p"/>
                          </m:rPr>
                          <a:rPr lang="el-GR" i="1">
                            <a:solidFill>
                              <a:srgbClr val="C00000"/>
                            </a:solidFill>
                            <a:latin typeface="Cambria Math"/>
                            <a:sym typeface="Wingdings" pitchFamily="2" charset="2"/>
                          </a:rPr>
                          <m:t>Δ</m:t>
                        </m:r>
                        <m:r>
                          <a:rPr lang="en-US" i="1">
                            <a:solidFill>
                              <a:srgbClr val="C00000"/>
                            </a:solidFill>
                            <a:latin typeface="Cambria Math"/>
                            <a:sym typeface="Wingdings" pitchFamily="2" charset="2"/>
                          </a:rPr>
                          <m:t>𝑡</m:t>
                        </m:r>
                      </m:den>
                    </m:f>
                    <m:r>
                      <a:rPr lang="en-US">
                        <a:solidFill>
                          <a:srgbClr val="C00000"/>
                        </a:solidFill>
                        <a:latin typeface="Cambria Math"/>
                        <a:sym typeface="Wingdings" pitchFamily="2" charset="2"/>
                      </a:rPr>
                      <m:t>=+</m:t>
                    </m:r>
                    <m:f>
                      <m:fPr>
                        <m:ctrlPr>
                          <a:rPr lang="en-US" i="1">
                            <a:solidFill>
                              <a:srgbClr val="C00000"/>
                            </a:solidFill>
                            <a:latin typeface="Cambria Math"/>
                            <a:sym typeface="Wingdings" pitchFamily="2" charset="2"/>
                          </a:rPr>
                        </m:ctrlPr>
                      </m:fPr>
                      <m:num>
                        <m:r>
                          <a:rPr lang="en-US" i="1">
                            <a:solidFill>
                              <a:srgbClr val="C00000"/>
                            </a:solidFill>
                            <a:latin typeface="Cambria Math"/>
                            <a:sym typeface="Wingdings" pitchFamily="2" charset="2"/>
                          </a:rPr>
                          <m:t>1</m:t>
                        </m:r>
                      </m:num>
                      <m:den>
                        <m:r>
                          <a:rPr lang="en-US" i="1">
                            <a:solidFill>
                              <a:srgbClr val="C00000"/>
                            </a:solidFill>
                            <a:latin typeface="Cambria Math"/>
                            <a:sym typeface="Wingdings" pitchFamily="2" charset="2"/>
                          </a:rPr>
                          <m:t>𝑑</m:t>
                        </m:r>
                      </m:den>
                    </m:f>
                    <m:f>
                      <m:fPr>
                        <m:ctrlPr>
                          <a:rPr lang="en-US" i="1">
                            <a:solidFill>
                              <a:srgbClr val="C00000"/>
                            </a:solidFill>
                            <a:latin typeface="Cambria Math"/>
                            <a:sym typeface="Wingdings" pitchFamily="2" charset="2"/>
                          </a:rPr>
                        </m:ctrlPr>
                      </m:fPr>
                      <m:num>
                        <m:r>
                          <m:rPr>
                            <m:sty m:val="p"/>
                          </m:rPr>
                          <a:rPr lang="el-GR" i="1">
                            <a:solidFill>
                              <a:srgbClr val="C00000"/>
                            </a:solidFill>
                            <a:latin typeface="Cambria Math"/>
                            <a:sym typeface="Wingdings" pitchFamily="2" charset="2"/>
                          </a:rPr>
                          <m:t>Δ</m:t>
                        </m:r>
                        <m:r>
                          <a:rPr lang="en-US" i="1">
                            <a:solidFill>
                              <a:srgbClr val="C00000"/>
                            </a:solidFill>
                            <a:latin typeface="Cambria Math"/>
                            <a:sym typeface="Wingdings" pitchFamily="2" charset="2"/>
                          </a:rPr>
                          <m:t>[</m:t>
                        </m:r>
                        <m:r>
                          <a:rPr lang="en-US" i="1">
                            <a:solidFill>
                              <a:srgbClr val="C00000"/>
                            </a:solidFill>
                            <a:latin typeface="Cambria Math"/>
                            <a:sym typeface="Wingdings" pitchFamily="2" charset="2"/>
                          </a:rPr>
                          <m:t>𝐷</m:t>
                        </m:r>
                        <m:r>
                          <a:rPr lang="en-US" i="1">
                            <a:solidFill>
                              <a:srgbClr val="C00000"/>
                            </a:solidFill>
                            <a:latin typeface="Cambria Math"/>
                            <a:sym typeface="Wingdings" pitchFamily="2" charset="2"/>
                          </a:rPr>
                          <m:t>]</m:t>
                        </m:r>
                      </m:num>
                      <m:den>
                        <m:r>
                          <m:rPr>
                            <m:sty m:val="p"/>
                          </m:rPr>
                          <a:rPr lang="el-GR" i="1">
                            <a:solidFill>
                              <a:srgbClr val="C00000"/>
                            </a:solidFill>
                            <a:latin typeface="Cambria Math"/>
                            <a:sym typeface="Wingdings" pitchFamily="2" charset="2"/>
                          </a:rPr>
                          <m:t>Δ</m:t>
                        </m:r>
                        <m:r>
                          <a:rPr lang="en-US" i="1">
                            <a:solidFill>
                              <a:srgbClr val="C00000"/>
                            </a:solidFill>
                            <a:latin typeface="Cambria Math"/>
                            <a:sym typeface="Wingdings" pitchFamily="2" charset="2"/>
                          </a:rPr>
                          <m:t>𝑡</m:t>
                        </m:r>
                      </m:den>
                    </m:f>
                  </m:oMath>
                </a14:m>
                <a:endParaRPr lang="en-US" dirty="0"/>
              </a:p>
              <a:p>
                <a:pPr lvl="2"/>
                <a:r>
                  <a:rPr lang="en-US" dirty="0"/>
                  <a:t>Negative sign indicates [decrease</a:t>
                </a:r>
                <a:r>
                  <a:rPr lang="en-US" dirty="0" smtClean="0"/>
                  <a:t>] </a:t>
                </a:r>
              </a:p>
              <a:p>
                <a:pPr lvl="2"/>
                <a:r>
                  <a:rPr lang="en-US" dirty="0" smtClean="0"/>
                  <a:t>Positive </a:t>
                </a:r>
                <a:r>
                  <a:rPr lang="en-US" dirty="0"/>
                  <a:t>= [increase]</a:t>
                </a:r>
              </a:p>
              <a:p>
                <a:endParaRPr lang="en-US" sz="3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51520" y="1052736"/>
                <a:ext cx="8712968" cy="4392488"/>
              </a:xfrm>
              <a:blipFill rotWithShape="1">
                <a:blip r:embed="rId2"/>
                <a:stretch>
                  <a:fillRect l="-1469" t="-1528" r="-140" b="-33889"/>
                </a:stretch>
              </a:blipFill>
            </p:spPr>
            <p:txBody>
              <a:bodyPr/>
              <a:lstStyle/>
              <a:p>
                <a:r>
                  <a:rPr lang="en-US">
                    <a:noFill/>
                  </a:rPr>
                  <a:t> </a:t>
                </a:r>
              </a:p>
            </p:txBody>
          </p:sp>
        </mc:Fallback>
      </mc:AlternateContent>
    </p:spTree>
    <p:extLst>
      <p:ext uri="{BB962C8B-B14F-4D97-AF65-F5344CB8AC3E}">
        <p14:creationId xmlns:p14="http://schemas.microsoft.com/office/powerpoint/2010/main" val="24990621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 – Example #3 Continued</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For example, back to the hydrogen peroxide prob.</a:t>
                </a:r>
              </a:p>
              <a:p>
                <a:pPr marL="342900" lvl="1" indent="-342900">
                  <a:buClr>
                    <a:schemeClr val="hlink"/>
                  </a:buClr>
                  <a:buSzPct val="110000"/>
                </a:pPr>
                <a:r>
                  <a:rPr lang="en-US" dirty="0">
                    <a:solidFill>
                      <a:srgbClr val="C00000"/>
                    </a:solidFill>
                  </a:rPr>
                  <a:t>2H</a:t>
                </a:r>
                <a:r>
                  <a:rPr lang="en-US" baseline="30000" dirty="0">
                    <a:solidFill>
                      <a:srgbClr val="C00000"/>
                    </a:solidFill>
                  </a:rPr>
                  <a:t>+</a:t>
                </a:r>
                <a:r>
                  <a:rPr lang="en-US" dirty="0">
                    <a:solidFill>
                      <a:srgbClr val="C00000"/>
                    </a:solidFill>
                  </a:rPr>
                  <a:t>(</a:t>
                </a:r>
                <a:r>
                  <a:rPr lang="en-US" dirty="0" err="1">
                    <a:solidFill>
                      <a:srgbClr val="C00000"/>
                    </a:solidFill>
                  </a:rPr>
                  <a:t>aq</a:t>
                </a:r>
                <a:r>
                  <a:rPr lang="en-US" dirty="0">
                    <a:solidFill>
                      <a:srgbClr val="C00000"/>
                    </a:solidFill>
                  </a:rPr>
                  <a:t>) + H</a:t>
                </a:r>
                <a:r>
                  <a:rPr lang="en-US" baseline="-25000" dirty="0">
                    <a:solidFill>
                      <a:srgbClr val="C00000"/>
                    </a:solidFill>
                  </a:rPr>
                  <a:t>2</a:t>
                </a:r>
                <a:r>
                  <a:rPr lang="en-US" dirty="0">
                    <a:solidFill>
                      <a:srgbClr val="C00000"/>
                    </a:solidFill>
                  </a:rPr>
                  <a:t>O</a:t>
                </a:r>
                <a:r>
                  <a:rPr lang="en-US" baseline="-25000" dirty="0">
                    <a:solidFill>
                      <a:srgbClr val="C00000"/>
                    </a:solidFill>
                  </a:rPr>
                  <a:t>2</a:t>
                </a:r>
                <a:r>
                  <a:rPr lang="en-US" dirty="0">
                    <a:solidFill>
                      <a:srgbClr val="C00000"/>
                    </a:solidFill>
                  </a:rPr>
                  <a:t>(</a:t>
                </a:r>
                <a:r>
                  <a:rPr lang="en-US" dirty="0" err="1">
                    <a:solidFill>
                      <a:srgbClr val="C00000"/>
                    </a:solidFill>
                  </a:rPr>
                  <a:t>aq</a:t>
                </a:r>
                <a:r>
                  <a:rPr lang="en-US" dirty="0">
                    <a:solidFill>
                      <a:srgbClr val="C00000"/>
                    </a:solidFill>
                  </a:rPr>
                  <a:t>) + 2I</a:t>
                </a:r>
                <a:r>
                  <a:rPr lang="en-US" baseline="30000" dirty="0">
                    <a:solidFill>
                      <a:srgbClr val="C00000"/>
                    </a:solidFill>
                  </a:rPr>
                  <a:t>-</a:t>
                </a:r>
                <a:r>
                  <a:rPr lang="en-US" dirty="0">
                    <a:solidFill>
                      <a:srgbClr val="C00000"/>
                    </a:solidFill>
                  </a:rPr>
                  <a:t>(</a:t>
                </a:r>
                <a:r>
                  <a:rPr lang="en-US" dirty="0" err="1">
                    <a:solidFill>
                      <a:srgbClr val="C00000"/>
                    </a:solidFill>
                  </a:rPr>
                  <a:t>aq</a:t>
                </a:r>
                <a:r>
                  <a:rPr lang="en-US" dirty="0">
                    <a:solidFill>
                      <a:srgbClr val="C00000"/>
                    </a:solidFill>
                  </a:rPr>
                  <a:t>) </a:t>
                </a:r>
                <a:r>
                  <a:rPr lang="en-US" dirty="0">
                    <a:solidFill>
                      <a:srgbClr val="C00000"/>
                    </a:solidFill>
                    <a:sym typeface="Wingdings" pitchFamily="2" charset="2"/>
                  </a:rPr>
                  <a:t> I</a:t>
                </a:r>
                <a:r>
                  <a:rPr lang="en-US" baseline="-25000" dirty="0">
                    <a:solidFill>
                      <a:srgbClr val="C00000"/>
                    </a:solidFill>
                    <a:sym typeface="Wingdings" pitchFamily="2" charset="2"/>
                  </a:rPr>
                  <a:t>2</a:t>
                </a:r>
                <a:r>
                  <a:rPr lang="en-US" dirty="0">
                    <a:solidFill>
                      <a:srgbClr val="C00000"/>
                    </a:solidFill>
                    <a:sym typeface="Wingdings" pitchFamily="2" charset="2"/>
                  </a:rPr>
                  <a:t>(</a:t>
                </a:r>
                <a:r>
                  <a:rPr lang="en-US" dirty="0" err="1">
                    <a:solidFill>
                      <a:srgbClr val="C00000"/>
                    </a:solidFill>
                    <a:sym typeface="Wingdings" pitchFamily="2" charset="2"/>
                  </a:rPr>
                  <a:t>aq</a:t>
                </a:r>
                <a:r>
                  <a:rPr lang="en-US" dirty="0">
                    <a:solidFill>
                      <a:srgbClr val="C00000"/>
                    </a:solidFill>
                    <a:sym typeface="Wingdings" pitchFamily="2" charset="2"/>
                  </a:rPr>
                  <a:t>) + 2H</a:t>
                </a:r>
                <a:r>
                  <a:rPr lang="en-US" baseline="-25000" dirty="0">
                    <a:solidFill>
                      <a:srgbClr val="C00000"/>
                    </a:solidFill>
                    <a:sym typeface="Wingdings" pitchFamily="2" charset="2"/>
                  </a:rPr>
                  <a:t>2</a:t>
                </a:r>
                <a:r>
                  <a:rPr lang="en-US" dirty="0">
                    <a:solidFill>
                      <a:srgbClr val="C00000"/>
                    </a:solidFill>
                    <a:sym typeface="Wingdings" pitchFamily="2" charset="2"/>
                  </a:rPr>
                  <a:t>O(l</a:t>
                </a:r>
                <a:r>
                  <a:rPr lang="en-US" dirty="0" smtClean="0">
                    <a:solidFill>
                      <a:srgbClr val="C00000"/>
                    </a:solidFill>
                    <a:sym typeface="Wingdings" pitchFamily="2" charset="2"/>
                  </a:rPr>
                  <a:t>)</a:t>
                </a:r>
              </a:p>
              <a:p>
                <a:pPr marL="342900" lvl="1" indent="-342900">
                  <a:buClr>
                    <a:schemeClr val="hlink"/>
                  </a:buClr>
                  <a:buSzPct val="110000"/>
                </a:pPr>
                <a:r>
                  <a:rPr lang="en-US" dirty="0" smtClean="0">
                    <a:sym typeface="Wingdings" pitchFamily="2" charset="2"/>
                  </a:rPr>
                  <a:t>Average rate of appearance of I</a:t>
                </a:r>
                <a:r>
                  <a:rPr lang="en-US" baseline="-25000" dirty="0" smtClean="0">
                    <a:sym typeface="Wingdings" pitchFamily="2" charset="2"/>
                  </a:rPr>
                  <a:t>2</a:t>
                </a:r>
                <a:r>
                  <a:rPr lang="en-US" dirty="0" smtClean="0">
                    <a:sym typeface="Wingdings" pitchFamily="2" charset="2"/>
                  </a:rPr>
                  <a:t>: </a:t>
                </a:r>
              </a:p>
              <a:p>
                <a:pPr marL="742950" lvl="2" indent="-342900">
                  <a:buSzPct val="110000"/>
                </a:pPr>
                <a14:m>
                  <m:oMath xmlns:m="http://schemas.openxmlformats.org/officeDocument/2006/math">
                    <m:r>
                      <a:rPr lang="en-US" b="0" i="1" smtClean="0">
                        <a:solidFill>
                          <a:srgbClr val="C00000"/>
                        </a:solidFill>
                        <a:latin typeface="Cambria Math"/>
                      </a:rPr>
                      <m:t>𝑟𝑎𝑡𝑒</m:t>
                    </m:r>
                    <m:r>
                      <a:rPr lang="en-US" b="0" i="1" smtClean="0">
                        <a:solidFill>
                          <a:srgbClr val="C00000"/>
                        </a:solidFill>
                        <a:latin typeface="Cambria Math"/>
                      </a:rPr>
                      <m:t> </m:t>
                    </m:r>
                    <m:r>
                      <a:rPr lang="en-US" b="0" i="1" smtClean="0">
                        <a:solidFill>
                          <a:srgbClr val="C00000"/>
                        </a:solidFill>
                        <a:latin typeface="Cambria Math"/>
                      </a:rPr>
                      <m:t>𝑓𝑜𝑟</m:t>
                    </m:r>
                    <m:r>
                      <a:rPr lang="en-US" b="0" i="1" smtClean="0">
                        <a:solidFill>
                          <a:srgbClr val="C00000"/>
                        </a:solidFill>
                        <a:latin typeface="Cambria Math"/>
                      </a:rPr>
                      <m:t> </m:t>
                    </m:r>
                    <m:r>
                      <a:rPr lang="en-US" b="0" i="1" smtClean="0">
                        <a:solidFill>
                          <a:srgbClr val="C00000"/>
                        </a:solidFill>
                        <a:latin typeface="Cambria Math"/>
                      </a:rPr>
                      <m:t>𝐼</m:t>
                    </m:r>
                    <m:r>
                      <a:rPr lang="en-US" b="0" i="1" smtClean="0">
                        <a:solidFill>
                          <a:srgbClr val="C00000"/>
                        </a:solidFill>
                        <a:latin typeface="Cambria Math"/>
                      </a:rPr>
                      <m:t>2= 2</m:t>
                    </m:r>
                    <m:r>
                      <a:rPr lang="en-US" i="1">
                        <a:solidFill>
                          <a:srgbClr val="C00000"/>
                        </a:solidFill>
                        <a:latin typeface="Cambria Math"/>
                      </a:rPr>
                      <m:t>𝑥</m:t>
                    </m:r>
                    <m:sSup>
                      <m:sSupPr>
                        <m:ctrlPr>
                          <a:rPr lang="en-US" i="1">
                            <a:solidFill>
                              <a:srgbClr val="C00000"/>
                            </a:solidFill>
                            <a:latin typeface="Cambria Math"/>
                          </a:rPr>
                        </m:ctrlPr>
                      </m:sSupPr>
                      <m:e>
                        <m:r>
                          <a:rPr lang="en-US" i="1">
                            <a:solidFill>
                              <a:srgbClr val="C00000"/>
                            </a:solidFill>
                            <a:latin typeface="Cambria Math"/>
                          </a:rPr>
                          <m:t>10</m:t>
                        </m:r>
                      </m:e>
                      <m:sup>
                        <m:r>
                          <a:rPr lang="en-US" i="1">
                            <a:solidFill>
                              <a:srgbClr val="C00000"/>
                            </a:solidFill>
                            <a:latin typeface="Cambria Math"/>
                          </a:rPr>
                          <m:t>−3</m:t>
                        </m:r>
                      </m:sup>
                    </m:sSup>
                    <m:f>
                      <m:fPr>
                        <m:ctrlPr>
                          <a:rPr lang="en-US" i="1">
                            <a:solidFill>
                              <a:srgbClr val="C00000"/>
                            </a:solidFill>
                            <a:latin typeface="Cambria Math"/>
                          </a:rPr>
                        </m:ctrlPr>
                      </m:fPr>
                      <m:num>
                        <m:r>
                          <a:rPr lang="en-US" i="1">
                            <a:solidFill>
                              <a:srgbClr val="C00000"/>
                            </a:solidFill>
                            <a:latin typeface="Cambria Math"/>
                          </a:rPr>
                          <m:t>𝑚𝑜𝑙</m:t>
                        </m:r>
                      </m:num>
                      <m:den>
                        <m:sSup>
                          <m:sSupPr>
                            <m:ctrlPr>
                              <a:rPr lang="en-US" i="1">
                                <a:solidFill>
                                  <a:srgbClr val="C00000"/>
                                </a:solidFill>
                                <a:latin typeface="Cambria Math"/>
                              </a:rPr>
                            </m:ctrlPr>
                          </m:sSupPr>
                          <m:e>
                            <m:r>
                              <a:rPr lang="en-US" i="1">
                                <a:solidFill>
                                  <a:srgbClr val="C00000"/>
                                </a:solidFill>
                                <a:latin typeface="Cambria Math"/>
                              </a:rPr>
                              <m:t>𝑑𝑚</m:t>
                            </m:r>
                          </m:e>
                          <m:sup>
                            <m:r>
                              <a:rPr lang="en-US" i="1">
                                <a:solidFill>
                                  <a:srgbClr val="C00000"/>
                                </a:solidFill>
                                <a:latin typeface="Cambria Math"/>
                              </a:rPr>
                              <m:t>3</m:t>
                            </m:r>
                          </m:sup>
                        </m:sSup>
                        <m:r>
                          <a:rPr lang="en-US" i="1">
                            <a:solidFill>
                              <a:srgbClr val="C00000"/>
                            </a:solidFill>
                            <a:latin typeface="Cambria Math"/>
                          </a:rPr>
                          <m:t>𝑠</m:t>
                        </m:r>
                      </m:den>
                    </m:f>
                  </m:oMath>
                </a14:m>
                <a:endParaRPr lang="en-US" dirty="0" smtClean="0">
                  <a:solidFill>
                    <a:srgbClr val="C00000"/>
                  </a:solidFill>
                  <a:sym typeface="Wingdings" pitchFamily="2" charset="2"/>
                </a:endParaRPr>
              </a:p>
              <a:p>
                <a:pPr marL="342900" lvl="1" indent="-342900">
                  <a:buSzPct val="110000"/>
                </a:pPr>
                <a:r>
                  <a:rPr lang="en-US" dirty="0" smtClean="0">
                    <a:sym typeface="Wingdings" pitchFamily="2" charset="2"/>
                  </a:rPr>
                  <a:t>The average rate of appearance for water is twice that of I</a:t>
                </a:r>
                <a:r>
                  <a:rPr lang="en-US" baseline="-25000" dirty="0" smtClean="0">
                    <a:sym typeface="Wingdings" pitchFamily="2" charset="2"/>
                  </a:rPr>
                  <a:t>2</a:t>
                </a:r>
                <a:r>
                  <a:rPr lang="en-US" dirty="0" smtClean="0">
                    <a:sym typeface="Wingdings" pitchFamily="2" charset="2"/>
                  </a:rPr>
                  <a:t> because 2 moles of water are formed for every mole of iodine</a:t>
                </a:r>
              </a:p>
              <a:p>
                <a:pPr marL="742950" lvl="2" indent="-342900">
                  <a:buSzPct val="110000"/>
                </a:pPr>
                <a14:m>
                  <m:oMath xmlns:m="http://schemas.openxmlformats.org/officeDocument/2006/math">
                    <m:r>
                      <a:rPr lang="en-US" i="1">
                        <a:solidFill>
                          <a:srgbClr val="C00000"/>
                        </a:solidFill>
                        <a:latin typeface="Cambria Math"/>
                      </a:rPr>
                      <m:t>𝑟𝑎𝑡𝑒</m:t>
                    </m:r>
                    <m:r>
                      <a:rPr lang="en-US" i="1">
                        <a:solidFill>
                          <a:srgbClr val="C00000"/>
                        </a:solidFill>
                        <a:latin typeface="Cambria Math"/>
                      </a:rPr>
                      <m:t> </m:t>
                    </m:r>
                    <m:r>
                      <a:rPr lang="en-US" i="1">
                        <a:solidFill>
                          <a:srgbClr val="C00000"/>
                        </a:solidFill>
                        <a:latin typeface="Cambria Math"/>
                      </a:rPr>
                      <m:t>𝑓𝑜𝑟</m:t>
                    </m:r>
                    <m:r>
                      <a:rPr lang="en-US" i="1">
                        <a:solidFill>
                          <a:srgbClr val="C00000"/>
                        </a:solidFill>
                        <a:latin typeface="Cambria Math"/>
                      </a:rPr>
                      <m:t> </m:t>
                    </m:r>
                    <m:r>
                      <a:rPr lang="en-US" b="0" i="1" smtClean="0">
                        <a:solidFill>
                          <a:srgbClr val="C00000"/>
                        </a:solidFill>
                        <a:latin typeface="Cambria Math"/>
                      </a:rPr>
                      <m:t>𝐻</m:t>
                    </m:r>
                    <m:r>
                      <a:rPr lang="en-US" b="0" i="1" smtClean="0">
                        <a:solidFill>
                          <a:srgbClr val="C00000"/>
                        </a:solidFill>
                        <a:latin typeface="Cambria Math"/>
                      </a:rPr>
                      <m:t>2</m:t>
                    </m:r>
                    <m:r>
                      <a:rPr lang="en-US" b="0" i="1" smtClean="0">
                        <a:solidFill>
                          <a:srgbClr val="C00000"/>
                        </a:solidFill>
                        <a:latin typeface="Cambria Math"/>
                      </a:rPr>
                      <m:t>𝑂</m:t>
                    </m:r>
                    <m:r>
                      <a:rPr lang="en-US" i="1">
                        <a:solidFill>
                          <a:srgbClr val="C00000"/>
                        </a:solidFill>
                        <a:latin typeface="Cambria Math"/>
                      </a:rPr>
                      <m:t>=</m:t>
                    </m:r>
                    <m:r>
                      <a:rPr lang="en-US" b="0" i="1" smtClean="0">
                        <a:solidFill>
                          <a:srgbClr val="C00000"/>
                        </a:solidFill>
                        <a:latin typeface="Cambria Math"/>
                      </a:rPr>
                      <m:t>4</m:t>
                    </m:r>
                    <m:r>
                      <a:rPr lang="en-US" i="1">
                        <a:solidFill>
                          <a:srgbClr val="C00000"/>
                        </a:solidFill>
                        <a:latin typeface="Cambria Math"/>
                      </a:rPr>
                      <m:t>𝑥</m:t>
                    </m:r>
                    <m:sSup>
                      <m:sSupPr>
                        <m:ctrlPr>
                          <a:rPr lang="en-US" i="1">
                            <a:solidFill>
                              <a:srgbClr val="C00000"/>
                            </a:solidFill>
                            <a:latin typeface="Cambria Math"/>
                          </a:rPr>
                        </m:ctrlPr>
                      </m:sSupPr>
                      <m:e>
                        <m:r>
                          <a:rPr lang="en-US" i="1">
                            <a:solidFill>
                              <a:srgbClr val="C00000"/>
                            </a:solidFill>
                            <a:latin typeface="Cambria Math"/>
                          </a:rPr>
                          <m:t>10</m:t>
                        </m:r>
                      </m:e>
                      <m:sup>
                        <m:r>
                          <a:rPr lang="en-US" i="1">
                            <a:solidFill>
                              <a:srgbClr val="C00000"/>
                            </a:solidFill>
                            <a:latin typeface="Cambria Math"/>
                          </a:rPr>
                          <m:t>−3</m:t>
                        </m:r>
                      </m:sup>
                    </m:sSup>
                    <m:f>
                      <m:fPr>
                        <m:ctrlPr>
                          <a:rPr lang="en-US" i="1">
                            <a:solidFill>
                              <a:srgbClr val="C00000"/>
                            </a:solidFill>
                            <a:latin typeface="Cambria Math"/>
                          </a:rPr>
                        </m:ctrlPr>
                      </m:fPr>
                      <m:num>
                        <m:r>
                          <a:rPr lang="en-US" i="1">
                            <a:solidFill>
                              <a:srgbClr val="C00000"/>
                            </a:solidFill>
                            <a:latin typeface="Cambria Math"/>
                          </a:rPr>
                          <m:t>𝑚𝑜𝑙</m:t>
                        </m:r>
                      </m:num>
                      <m:den>
                        <m:sSup>
                          <m:sSupPr>
                            <m:ctrlPr>
                              <a:rPr lang="en-US" i="1">
                                <a:solidFill>
                                  <a:srgbClr val="C00000"/>
                                </a:solidFill>
                                <a:latin typeface="Cambria Math"/>
                              </a:rPr>
                            </m:ctrlPr>
                          </m:sSupPr>
                          <m:e>
                            <m:r>
                              <a:rPr lang="en-US" i="1">
                                <a:solidFill>
                                  <a:srgbClr val="C00000"/>
                                </a:solidFill>
                                <a:latin typeface="Cambria Math"/>
                              </a:rPr>
                              <m:t>𝑑𝑚</m:t>
                            </m:r>
                          </m:e>
                          <m:sup>
                            <m:r>
                              <a:rPr lang="en-US" i="1">
                                <a:solidFill>
                                  <a:srgbClr val="C00000"/>
                                </a:solidFill>
                                <a:latin typeface="Cambria Math"/>
                              </a:rPr>
                              <m:t>3</m:t>
                            </m:r>
                          </m:sup>
                        </m:sSup>
                        <m:r>
                          <a:rPr lang="en-US" i="1">
                            <a:solidFill>
                              <a:srgbClr val="C00000"/>
                            </a:solidFill>
                            <a:latin typeface="Cambria Math"/>
                          </a:rPr>
                          <m:t>𝑠</m:t>
                        </m:r>
                      </m:den>
                    </m:f>
                  </m:oMath>
                </a14:m>
                <a:endParaRPr lang="en-US" dirty="0" smtClean="0">
                  <a:sym typeface="Wingdings" pitchFamily="2" charset="2"/>
                </a:endParaRPr>
              </a:p>
              <a:p>
                <a:pPr marL="742950" lvl="2" indent="-342900">
                  <a:buSzPct val="110000"/>
                </a:pPr>
                <a14:m>
                  <m:oMath xmlns:m="http://schemas.openxmlformats.org/officeDocument/2006/math">
                    <m:r>
                      <m:rPr>
                        <m:sty m:val="p"/>
                      </m:rPr>
                      <a:rPr lang="en-US" b="0" i="0" smtClean="0">
                        <a:solidFill>
                          <a:srgbClr val="C00000"/>
                        </a:solidFill>
                        <a:latin typeface="Cambria Math"/>
                        <a:sym typeface="Wingdings" pitchFamily="2" charset="2"/>
                      </a:rPr>
                      <m:t>rate</m:t>
                    </m:r>
                    <m:r>
                      <a:rPr lang="en-US" b="0" i="0" smtClean="0">
                        <a:solidFill>
                          <a:srgbClr val="C00000"/>
                        </a:solidFill>
                        <a:latin typeface="Cambria Math"/>
                        <a:sym typeface="Wingdings" pitchFamily="2" charset="2"/>
                      </a:rPr>
                      <m:t> </m:t>
                    </m:r>
                    <m:r>
                      <m:rPr>
                        <m:sty m:val="p"/>
                      </m:rPr>
                      <a:rPr lang="en-US" b="0" i="0" smtClean="0">
                        <a:solidFill>
                          <a:srgbClr val="C00000"/>
                        </a:solidFill>
                        <a:latin typeface="Cambria Math"/>
                        <a:sym typeface="Wingdings" pitchFamily="2" charset="2"/>
                      </a:rPr>
                      <m:t>comparison</m:t>
                    </m:r>
                    <m:r>
                      <a:rPr lang="en-US">
                        <a:solidFill>
                          <a:srgbClr val="C00000"/>
                        </a:solidFill>
                        <a:latin typeface="Cambria Math"/>
                        <a:sym typeface="Wingdings" pitchFamily="2" charset="2"/>
                      </a:rPr>
                      <m:t>=</m:t>
                    </m:r>
                    <m:r>
                      <a:rPr lang="en-US" i="1">
                        <a:solidFill>
                          <a:srgbClr val="C00000"/>
                        </a:solidFill>
                        <a:latin typeface="Cambria Math"/>
                        <a:sym typeface="Wingdings" pitchFamily="2" charset="2"/>
                      </a:rPr>
                      <m:t>+</m:t>
                    </m:r>
                    <m:f>
                      <m:fPr>
                        <m:ctrlPr>
                          <a:rPr lang="en-US" i="1">
                            <a:solidFill>
                              <a:srgbClr val="C00000"/>
                            </a:solidFill>
                            <a:latin typeface="Cambria Math"/>
                            <a:sym typeface="Wingdings" pitchFamily="2" charset="2"/>
                          </a:rPr>
                        </m:ctrlPr>
                      </m:fPr>
                      <m:num>
                        <m:r>
                          <a:rPr lang="en-US" i="1">
                            <a:solidFill>
                              <a:srgbClr val="C00000"/>
                            </a:solidFill>
                            <a:latin typeface="Cambria Math"/>
                            <a:sym typeface="Wingdings" pitchFamily="2" charset="2"/>
                          </a:rPr>
                          <m:t>1</m:t>
                        </m:r>
                      </m:num>
                      <m:den>
                        <m:r>
                          <a:rPr lang="en-US" b="0" i="1" smtClean="0">
                            <a:solidFill>
                              <a:srgbClr val="C00000"/>
                            </a:solidFill>
                            <a:latin typeface="Cambria Math"/>
                            <a:sym typeface="Wingdings" pitchFamily="2" charset="2"/>
                          </a:rPr>
                          <m:t>1</m:t>
                        </m:r>
                      </m:den>
                    </m:f>
                    <m:f>
                      <m:fPr>
                        <m:ctrlPr>
                          <a:rPr lang="en-US" i="1">
                            <a:solidFill>
                              <a:srgbClr val="C00000"/>
                            </a:solidFill>
                            <a:latin typeface="Cambria Math"/>
                            <a:sym typeface="Wingdings" pitchFamily="2" charset="2"/>
                          </a:rPr>
                        </m:ctrlPr>
                      </m:fPr>
                      <m:num>
                        <m:r>
                          <m:rPr>
                            <m:sty m:val="p"/>
                          </m:rPr>
                          <a:rPr lang="el-GR" i="1">
                            <a:solidFill>
                              <a:srgbClr val="C00000"/>
                            </a:solidFill>
                            <a:latin typeface="Cambria Math"/>
                            <a:sym typeface="Wingdings" pitchFamily="2" charset="2"/>
                          </a:rPr>
                          <m:t>Δ</m:t>
                        </m:r>
                        <m:d>
                          <m:dPr>
                            <m:begChr m:val="["/>
                            <m:endChr m:val="]"/>
                            <m:ctrlPr>
                              <a:rPr lang="en-US" i="1">
                                <a:solidFill>
                                  <a:srgbClr val="C00000"/>
                                </a:solidFill>
                                <a:latin typeface="Cambria Math"/>
                                <a:sym typeface="Wingdings" pitchFamily="2" charset="2"/>
                              </a:rPr>
                            </m:ctrlPr>
                          </m:dPr>
                          <m:e>
                            <m:r>
                              <a:rPr lang="en-US" b="0" i="1" smtClean="0">
                                <a:solidFill>
                                  <a:srgbClr val="C00000"/>
                                </a:solidFill>
                                <a:latin typeface="Cambria Math"/>
                                <a:sym typeface="Wingdings" pitchFamily="2" charset="2"/>
                              </a:rPr>
                              <m:t>𝐼</m:t>
                            </m:r>
                            <m:r>
                              <a:rPr lang="en-US" b="0" i="1" smtClean="0">
                                <a:solidFill>
                                  <a:srgbClr val="C00000"/>
                                </a:solidFill>
                                <a:latin typeface="Cambria Math"/>
                                <a:sym typeface="Wingdings" pitchFamily="2" charset="2"/>
                              </a:rPr>
                              <m:t>2</m:t>
                            </m:r>
                          </m:e>
                        </m:d>
                      </m:num>
                      <m:den>
                        <m:r>
                          <m:rPr>
                            <m:sty m:val="p"/>
                          </m:rPr>
                          <a:rPr lang="el-GR" i="1">
                            <a:solidFill>
                              <a:srgbClr val="C00000"/>
                            </a:solidFill>
                            <a:latin typeface="Cambria Math"/>
                            <a:sym typeface="Wingdings" pitchFamily="2" charset="2"/>
                          </a:rPr>
                          <m:t>Δ</m:t>
                        </m:r>
                        <m:r>
                          <a:rPr lang="en-US" i="1">
                            <a:solidFill>
                              <a:srgbClr val="C00000"/>
                            </a:solidFill>
                            <a:latin typeface="Cambria Math"/>
                            <a:sym typeface="Wingdings" pitchFamily="2" charset="2"/>
                          </a:rPr>
                          <m:t>𝑡</m:t>
                        </m:r>
                      </m:den>
                    </m:f>
                    <m:r>
                      <a:rPr lang="en-US">
                        <a:solidFill>
                          <a:srgbClr val="C00000"/>
                        </a:solidFill>
                        <a:latin typeface="Cambria Math"/>
                        <a:sym typeface="Wingdings" pitchFamily="2" charset="2"/>
                      </a:rPr>
                      <m:t>=+</m:t>
                    </m:r>
                    <m:f>
                      <m:fPr>
                        <m:ctrlPr>
                          <a:rPr lang="en-US" i="1">
                            <a:solidFill>
                              <a:srgbClr val="C00000"/>
                            </a:solidFill>
                            <a:latin typeface="Cambria Math"/>
                            <a:sym typeface="Wingdings" pitchFamily="2" charset="2"/>
                          </a:rPr>
                        </m:ctrlPr>
                      </m:fPr>
                      <m:num>
                        <m:r>
                          <a:rPr lang="en-US" i="1">
                            <a:solidFill>
                              <a:srgbClr val="C00000"/>
                            </a:solidFill>
                            <a:latin typeface="Cambria Math"/>
                            <a:sym typeface="Wingdings" pitchFamily="2" charset="2"/>
                          </a:rPr>
                          <m:t>1</m:t>
                        </m:r>
                      </m:num>
                      <m:den>
                        <m:r>
                          <a:rPr lang="en-US" b="0" i="1" smtClean="0">
                            <a:solidFill>
                              <a:srgbClr val="C00000"/>
                            </a:solidFill>
                            <a:latin typeface="Cambria Math"/>
                            <a:sym typeface="Wingdings" pitchFamily="2" charset="2"/>
                          </a:rPr>
                          <m:t>2</m:t>
                        </m:r>
                      </m:den>
                    </m:f>
                    <m:f>
                      <m:fPr>
                        <m:ctrlPr>
                          <a:rPr lang="en-US" i="1">
                            <a:solidFill>
                              <a:srgbClr val="C00000"/>
                            </a:solidFill>
                            <a:latin typeface="Cambria Math"/>
                            <a:sym typeface="Wingdings" pitchFamily="2" charset="2"/>
                          </a:rPr>
                        </m:ctrlPr>
                      </m:fPr>
                      <m:num>
                        <m:r>
                          <m:rPr>
                            <m:sty m:val="p"/>
                          </m:rPr>
                          <a:rPr lang="el-GR" i="1">
                            <a:solidFill>
                              <a:srgbClr val="C00000"/>
                            </a:solidFill>
                            <a:latin typeface="Cambria Math"/>
                            <a:sym typeface="Wingdings" pitchFamily="2" charset="2"/>
                          </a:rPr>
                          <m:t>Δ</m:t>
                        </m:r>
                        <m:r>
                          <a:rPr lang="en-US" i="1">
                            <a:solidFill>
                              <a:srgbClr val="C00000"/>
                            </a:solidFill>
                            <a:latin typeface="Cambria Math"/>
                            <a:sym typeface="Wingdings" pitchFamily="2" charset="2"/>
                          </a:rPr>
                          <m:t>[</m:t>
                        </m:r>
                        <m:r>
                          <a:rPr lang="en-US" b="0" i="1" smtClean="0">
                            <a:solidFill>
                              <a:srgbClr val="C00000"/>
                            </a:solidFill>
                            <a:latin typeface="Cambria Math"/>
                            <a:sym typeface="Wingdings" pitchFamily="2" charset="2"/>
                          </a:rPr>
                          <m:t>𝐻</m:t>
                        </m:r>
                        <m:r>
                          <a:rPr lang="en-US" b="0" i="1" smtClean="0">
                            <a:solidFill>
                              <a:srgbClr val="C00000"/>
                            </a:solidFill>
                            <a:latin typeface="Cambria Math"/>
                            <a:sym typeface="Wingdings" pitchFamily="2" charset="2"/>
                          </a:rPr>
                          <m:t>2</m:t>
                        </m:r>
                        <m:r>
                          <a:rPr lang="en-US" b="0" i="1" smtClean="0">
                            <a:solidFill>
                              <a:srgbClr val="C00000"/>
                            </a:solidFill>
                            <a:latin typeface="Cambria Math"/>
                            <a:sym typeface="Wingdings" pitchFamily="2" charset="2"/>
                          </a:rPr>
                          <m:t>𝑂</m:t>
                        </m:r>
                        <m:r>
                          <a:rPr lang="en-US" i="1">
                            <a:solidFill>
                              <a:srgbClr val="C00000"/>
                            </a:solidFill>
                            <a:latin typeface="Cambria Math"/>
                            <a:sym typeface="Wingdings" pitchFamily="2" charset="2"/>
                          </a:rPr>
                          <m:t>]</m:t>
                        </m:r>
                      </m:num>
                      <m:den>
                        <m:r>
                          <m:rPr>
                            <m:sty m:val="p"/>
                          </m:rPr>
                          <a:rPr lang="el-GR" i="1">
                            <a:solidFill>
                              <a:srgbClr val="C00000"/>
                            </a:solidFill>
                            <a:latin typeface="Cambria Math"/>
                            <a:sym typeface="Wingdings" pitchFamily="2" charset="2"/>
                          </a:rPr>
                          <m:t>Δ</m:t>
                        </m:r>
                        <m:r>
                          <a:rPr lang="en-US" i="1">
                            <a:solidFill>
                              <a:srgbClr val="C00000"/>
                            </a:solidFill>
                            <a:latin typeface="Cambria Math"/>
                            <a:sym typeface="Wingdings" pitchFamily="2" charset="2"/>
                          </a:rPr>
                          <m:t>𝑡</m:t>
                        </m:r>
                      </m:den>
                    </m:f>
                  </m:oMath>
                </a14:m>
                <a:endParaRPr lang="en-US" dirty="0">
                  <a:sym typeface="Wingdings" pitchFamily="2" charset="2"/>
                </a:endParaRP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469" t="-1528" b="-8889"/>
                </a:stretch>
              </a:blipFill>
            </p:spPr>
            <p:txBody>
              <a:bodyPr/>
              <a:lstStyle/>
              <a:p>
                <a:r>
                  <a:rPr lang="en-US">
                    <a:noFill/>
                  </a:rPr>
                  <a:t> </a:t>
                </a:r>
              </a:p>
            </p:txBody>
          </p:sp>
        </mc:Fallback>
      </mc:AlternateContent>
    </p:spTree>
    <p:extLst>
      <p:ext uri="{BB962C8B-B14F-4D97-AF65-F5344CB8AC3E}">
        <p14:creationId xmlns:p14="http://schemas.microsoft.com/office/powerpoint/2010/main" val="23963570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 – Example #3 Continued 2</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251520" y="1484784"/>
                <a:ext cx="8892480" cy="4392488"/>
              </a:xfrm>
            </p:spPr>
            <p:txBody>
              <a:bodyPr/>
              <a:lstStyle/>
              <a:p>
                <a:r>
                  <a:rPr lang="en-US" dirty="0" smtClean="0"/>
                  <a:t>For example, back to the hydrogen peroxide prob.</a:t>
                </a:r>
              </a:p>
              <a:p>
                <a:pPr marL="342900" lvl="1" indent="-342900">
                  <a:buClr>
                    <a:schemeClr val="hlink"/>
                  </a:buClr>
                  <a:buSzPct val="110000"/>
                </a:pPr>
                <a:r>
                  <a:rPr lang="en-US" dirty="0">
                    <a:solidFill>
                      <a:srgbClr val="C00000"/>
                    </a:solidFill>
                  </a:rPr>
                  <a:t>2H</a:t>
                </a:r>
                <a:r>
                  <a:rPr lang="en-US" baseline="30000" dirty="0">
                    <a:solidFill>
                      <a:srgbClr val="C00000"/>
                    </a:solidFill>
                  </a:rPr>
                  <a:t>+</a:t>
                </a:r>
                <a:r>
                  <a:rPr lang="en-US" dirty="0">
                    <a:solidFill>
                      <a:srgbClr val="C00000"/>
                    </a:solidFill>
                  </a:rPr>
                  <a:t>(</a:t>
                </a:r>
                <a:r>
                  <a:rPr lang="en-US" dirty="0" err="1">
                    <a:solidFill>
                      <a:srgbClr val="C00000"/>
                    </a:solidFill>
                  </a:rPr>
                  <a:t>aq</a:t>
                </a:r>
                <a:r>
                  <a:rPr lang="en-US" dirty="0">
                    <a:solidFill>
                      <a:srgbClr val="C00000"/>
                    </a:solidFill>
                  </a:rPr>
                  <a:t>) + H</a:t>
                </a:r>
                <a:r>
                  <a:rPr lang="en-US" baseline="-25000" dirty="0">
                    <a:solidFill>
                      <a:srgbClr val="C00000"/>
                    </a:solidFill>
                  </a:rPr>
                  <a:t>2</a:t>
                </a:r>
                <a:r>
                  <a:rPr lang="en-US" dirty="0">
                    <a:solidFill>
                      <a:srgbClr val="C00000"/>
                    </a:solidFill>
                  </a:rPr>
                  <a:t>O</a:t>
                </a:r>
                <a:r>
                  <a:rPr lang="en-US" baseline="-25000" dirty="0">
                    <a:solidFill>
                      <a:srgbClr val="C00000"/>
                    </a:solidFill>
                  </a:rPr>
                  <a:t>2</a:t>
                </a:r>
                <a:r>
                  <a:rPr lang="en-US" dirty="0">
                    <a:solidFill>
                      <a:srgbClr val="C00000"/>
                    </a:solidFill>
                  </a:rPr>
                  <a:t>(</a:t>
                </a:r>
                <a:r>
                  <a:rPr lang="en-US" dirty="0" err="1">
                    <a:solidFill>
                      <a:srgbClr val="C00000"/>
                    </a:solidFill>
                  </a:rPr>
                  <a:t>aq</a:t>
                </a:r>
                <a:r>
                  <a:rPr lang="en-US" dirty="0">
                    <a:solidFill>
                      <a:srgbClr val="C00000"/>
                    </a:solidFill>
                  </a:rPr>
                  <a:t>) + 2I</a:t>
                </a:r>
                <a:r>
                  <a:rPr lang="en-US" baseline="30000" dirty="0">
                    <a:solidFill>
                      <a:srgbClr val="C00000"/>
                    </a:solidFill>
                  </a:rPr>
                  <a:t>-</a:t>
                </a:r>
                <a:r>
                  <a:rPr lang="en-US" dirty="0">
                    <a:solidFill>
                      <a:srgbClr val="C00000"/>
                    </a:solidFill>
                  </a:rPr>
                  <a:t>(</a:t>
                </a:r>
                <a:r>
                  <a:rPr lang="en-US" dirty="0" err="1">
                    <a:solidFill>
                      <a:srgbClr val="C00000"/>
                    </a:solidFill>
                  </a:rPr>
                  <a:t>aq</a:t>
                </a:r>
                <a:r>
                  <a:rPr lang="en-US" dirty="0">
                    <a:solidFill>
                      <a:srgbClr val="C00000"/>
                    </a:solidFill>
                  </a:rPr>
                  <a:t>) </a:t>
                </a:r>
                <a:r>
                  <a:rPr lang="en-US" dirty="0">
                    <a:solidFill>
                      <a:srgbClr val="C00000"/>
                    </a:solidFill>
                    <a:sym typeface="Wingdings" pitchFamily="2" charset="2"/>
                  </a:rPr>
                  <a:t> I</a:t>
                </a:r>
                <a:r>
                  <a:rPr lang="en-US" baseline="-25000" dirty="0">
                    <a:solidFill>
                      <a:srgbClr val="C00000"/>
                    </a:solidFill>
                    <a:sym typeface="Wingdings" pitchFamily="2" charset="2"/>
                  </a:rPr>
                  <a:t>2</a:t>
                </a:r>
                <a:r>
                  <a:rPr lang="en-US" dirty="0">
                    <a:solidFill>
                      <a:srgbClr val="C00000"/>
                    </a:solidFill>
                    <a:sym typeface="Wingdings" pitchFamily="2" charset="2"/>
                  </a:rPr>
                  <a:t>(</a:t>
                </a:r>
                <a:r>
                  <a:rPr lang="en-US" dirty="0" err="1">
                    <a:solidFill>
                      <a:srgbClr val="C00000"/>
                    </a:solidFill>
                    <a:sym typeface="Wingdings" pitchFamily="2" charset="2"/>
                  </a:rPr>
                  <a:t>aq</a:t>
                </a:r>
                <a:r>
                  <a:rPr lang="en-US" dirty="0">
                    <a:solidFill>
                      <a:srgbClr val="C00000"/>
                    </a:solidFill>
                    <a:sym typeface="Wingdings" pitchFamily="2" charset="2"/>
                  </a:rPr>
                  <a:t>) + 2H</a:t>
                </a:r>
                <a:r>
                  <a:rPr lang="en-US" baseline="-25000" dirty="0">
                    <a:solidFill>
                      <a:srgbClr val="C00000"/>
                    </a:solidFill>
                    <a:sym typeface="Wingdings" pitchFamily="2" charset="2"/>
                  </a:rPr>
                  <a:t>2</a:t>
                </a:r>
                <a:r>
                  <a:rPr lang="en-US" dirty="0">
                    <a:solidFill>
                      <a:srgbClr val="C00000"/>
                    </a:solidFill>
                    <a:sym typeface="Wingdings" pitchFamily="2" charset="2"/>
                  </a:rPr>
                  <a:t>O(l</a:t>
                </a:r>
                <a:r>
                  <a:rPr lang="en-US" dirty="0" smtClean="0">
                    <a:solidFill>
                      <a:srgbClr val="C00000"/>
                    </a:solidFill>
                    <a:sym typeface="Wingdings" pitchFamily="2" charset="2"/>
                  </a:rPr>
                  <a:t>)</a:t>
                </a:r>
              </a:p>
              <a:p>
                <a:pPr marL="342900" lvl="1" indent="-342900">
                  <a:buClr>
                    <a:schemeClr val="hlink"/>
                  </a:buClr>
                  <a:buSzPct val="110000"/>
                </a:pPr>
                <a:endParaRPr lang="en-US" dirty="0" smtClean="0">
                  <a:solidFill>
                    <a:srgbClr val="C00000"/>
                  </a:solidFill>
                  <a:sym typeface="Wingdings" pitchFamily="2" charset="2"/>
                </a:endParaRPr>
              </a:p>
              <a:p>
                <a:pPr marL="0" lvl="1" indent="0">
                  <a:buClr>
                    <a:schemeClr val="hlink"/>
                  </a:buClr>
                  <a:buSzPct val="110000"/>
                  <a:buNone/>
                </a:pPr>
                <a:r>
                  <a:rPr lang="en-US" b="0" i="1" dirty="0" smtClean="0">
                    <a:latin typeface="Cambria Math"/>
                    <a:sym typeface="Wingdings" pitchFamily="2" charset="2"/>
                  </a:rPr>
                  <a:t>Rate of Reactant Depletion = Rate of Products Formation</a:t>
                </a:r>
              </a:p>
              <a:p>
                <a:pPr marL="342900" lvl="1" indent="-342900">
                  <a:buClr>
                    <a:schemeClr val="hlink"/>
                  </a:buClr>
                  <a:buSzPct val="110000"/>
                </a:pPr>
                <a14:m>
                  <m:oMath xmlns:m="http://schemas.openxmlformats.org/officeDocument/2006/math">
                    <m:r>
                      <a:rPr lang="en-US" b="0" i="1" smtClean="0">
                        <a:solidFill>
                          <a:srgbClr val="C00000"/>
                        </a:solidFill>
                        <a:latin typeface="Cambria Math"/>
                        <a:sym typeface="Wingdings" pitchFamily="2" charset="2"/>
                      </a:rPr>
                      <m:t>𝑅𝑎𝑡𝑒</m:t>
                    </m:r>
                    <m:r>
                      <a:rPr lang="en-US" b="0" i="1" smtClean="0">
                        <a:solidFill>
                          <a:srgbClr val="C00000"/>
                        </a:solidFill>
                        <a:latin typeface="Cambria Math"/>
                        <a:sym typeface="Wingdings" pitchFamily="2" charset="2"/>
                      </a:rPr>
                      <m:t> </m:t>
                    </m:r>
                    <m:r>
                      <a:rPr lang="en-US" b="0" i="1" smtClean="0">
                        <a:solidFill>
                          <a:srgbClr val="C00000"/>
                        </a:solidFill>
                        <a:latin typeface="Cambria Math"/>
                        <a:sym typeface="Wingdings" pitchFamily="2" charset="2"/>
                      </a:rPr>
                      <m:t>𝑅𝑒𝑎𝑐𝑡𝑎𝑛𝑡𝑠</m:t>
                    </m:r>
                    <m:r>
                      <a:rPr lang="en-US" b="0" i="1" smtClean="0">
                        <a:solidFill>
                          <a:srgbClr val="C00000"/>
                        </a:solidFill>
                        <a:latin typeface="Cambria Math"/>
                        <a:sym typeface="Wingdings" pitchFamily="2" charset="2"/>
                      </a:rPr>
                      <m:t>=−</m:t>
                    </m:r>
                    <m:f>
                      <m:fPr>
                        <m:ctrlPr>
                          <a:rPr lang="en-US" i="1">
                            <a:solidFill>
                              <a:srgbClr val="C00000"/>
                            </a:solidFill>
                            <a:latin typeface="Cambria Math"/>
                            <a:sym typeface="Wingdings" pitchFamily="2" charset="2"/>
                          </a:rPr>
                        </m:ctrlPr>
                      </m:fPr>
                      <m:num>
                        <m:r>
                          <a:rPr lang="en-US" i="1">
                            <a:solidFill>
                              <a:srgbClr val="C00000"/>
                            </a:solidFill>
                            <a:latin typeface="Cambria Math"/>
                            <a:sym typeface="Wingdings" pitchFamily="2" charset="2"/>
                          </a:rPr>
                          <m:t>1</m:t>
                        </m:r>
                      </m:num>
                      <m:den>
                        <m:r>
                          <a:rPr lang="en-US" b="0" i="1" smtClean="0">
                            <a:solidFill>
                              <a:srgbClr val="C00000"/>
                            </a:solidFill>
                            <a:latin typeface="Cambria Math"/>
                            <a:sym typeface="Wingdings" pitchFamily="2" charset="2"/>
                          </a:rPr>
                          <m:t>2</m:t>
                        </m:r>
                      </m:den>
                    </m:f>
                    <m:f>
                      <m:fPr>
                        <m:ctrlPr>
                          <a:rPr lang="en-US" i="1">
                            <a:solidFill>
                              <a:srgbClr val="C00000"/>
                            </a:solidFill>
                            <a:latin typeface="Cambria Math"/>
                            <a:sym typeface="Wingdings" pitchFamily="2" charset="2"/>
                          </a:rPr>
                        </m:ctrlPr>
                      </m:fPr>
                      <m:num>
                        <m:r>
                          <m:rPr>
                            <m:sty m:val="p"/>
                          </m:rPr>
                          <a:rPr lang="el-GR" i="1">
                            <a:solidFill>
                              <a:srgbClr val="C00000"/>
                            </a:solidFill>
                            <a:latin typeface="Cambria Math"/>
                            <a:sym typeface="Wingdings" pitchFamily="2" charset="2"/>
                          </a:rPr>
                          <m:t>Δ</m:t>
                        </m:r>
                        <m:d>
                          <m:dPr>
                            <m:begChr m:val="["/>
                            <m:endChr m:val="]"/>
                            <m:ctrlPr>
                              <a:rPr lang="en-US" i="1">
                                <a:solidFill>
                                  <a:srgbClr val="C00000"/>
                                </a:solidFill>
                                <a:latin typeface="Cambria Math"/>
                                <a:sym typeface="Wingdings" pitchFamily="2" charset="2"/>
                              </a:rPr>
                            </m:ctrlPr>
                          </m:dPr>
                          <m:e>
                            <m:r>
                              <a:rPr lang="en-US" b="0" i="1" smtClean="0">
                                <a:solidFill>
                                  <a:srgbClr val="C00000"/>
                                </a:solidFill>
                                <a:latin typeface="Cambria Math"/>
                                <a:sym typeface="Wingdings" pitchFamily="2" charset="2"/>
                              </a:rPr>
                              <m:t>𝐻</m:t>
                            </m:r>
                            <m:r>
                              <a:rPr lang="en-US" b="0" i="1" smtClean="0">
                                <a:solidFill>
                                  <a:srgbClr val="C00000"/>
                                </a:solidFill>
                                <a:latin typeface="Cambria Math"/>
                                <a:sym typeface="Wingdings" pitchFamily="2" charset="2"/>
                              </a:rPr>
                              <m:t>+</m:t>
                            </m:r>
                          </m:e>
                        </m:d>
                      </m:num>
                      <m:den>
                        <m:r>
                          <m:rPr>
                            <m:sty m:val="p"/>
                          </m:rPr>
                          <a:rPr lang="el-GR" i="1">
                            <a:solidFill>
                              <a:srgbClr val="C00000"/>
                            </a:solidFill>
                            <a:latin typeface="Cambria Math"/>
                            <a:sym typeface="Wingdings" pitchFamily="2" charset="2"/>
                          </a:rPr>
                          <m:t>Δ</m:t>
                        </m:r>
                        <m:r>
                          <a:rPr lang="en-US" i="1">
                            <a:solidFill>
                              <a:srgbClr val="C00000"/>
                            </a:solidFill>
                            <a:latin typeface="Cambria Math"/>
                            <a:sym typeface="Wingdings" pitchFamily="2" charset="2"/>
                          </a:rPr>
                          <m:t>𝑡</m:t>
                        </m:r>
                      </m:den>
                    </m:f>
                    <m:r>
                      <a:rPr lang="en-US">
                        <a:solidFill>
                          <a:srgbClr val="C00000"/>
                        </a:solidFill>
                        <a:latin typeface="Cambria Math"/>
                        <a:sym typeface="Wingdings" pitchFamily="2" charset="2"/>
                      </a:rPr>
                      <m:t>=−</m:t>
                    </m:r>
                    <m:f>
                      <m:fPr>
                        <m:ctrlPr>
                          <a:rPr lang="en-US" i="1">
                            <a:solidFill>
                              <a:srgbClr val="C00000"/>
                            </a:solidFill>
                            <a:latin typeface="Cambria Math"/>
                            <a:sym typeface="Wingdings" pitchFamily="2" charset="2"/>
                          </a:rPr>
                        </m:ctrlPr>
                      </m:fPr>
                      <m:num>
                        <m:r>
                          <a:rPr lang="en-US" i="1">
                            <a:solidFill>
                              <a:srgbClr val="C00000"/>
                            </a:solidFill>
                            <a:latin typeface="Cambria Math"/>
                            <a:sym typeface="Wingdings" pitchFamily="2" charset="2"/>
                          </a:rPr>
                          <m:t>1</m:t>
                        </m:r>
                      </m:num>
                      <m:den>
                        <m:r>
                          <a:rPr lang="en-US" b="0" i="1" smtClean="0">
                            <a:solidFill>
                              <a:srgbClr val="C00000"/>
                            </a:solidFill>
                            <a:latin typeface="Cambria Math"/>
                            <a:sym typeface="Wingdings" pitchFamily="2" charset="2"/>
                          </a:rPr>
                          <m:t>1</m:t>
                        </m:r>
                      </m:den>
                    </m:f>
                    <m:f>
                      <m:fPr>
                        <m:ctrlPr>
                          <a:rPr lang="en-US" i="1">
                            <a:solidFill>
                              <a:srgbClr val="C00000"/>
                            </a:solidFill>
                            <a:latin typeface="Cambria Math"/>
                            <a:sym typeface="Wingdings" pitchFamily="2" charset="2"/>
                          </a:rPr>
                        </m:ctrlPr>
                      </m:fPr>
                      <m:num>
                        <m:r>
                          <m:rPr>
                            <m:sty m:val="p"/>
                          </m:rPr>
                          <a:rPr lang="el-GR" i="0">
                            <a:solidFill>
                              <a:srgbClr val="C00000"/>
                            </a:solidFill>
                            <a:latin typeface="Cambria Math"/>
                            <a:sym typeface="Wingdings" pitchFamily="2" charset="2"/>
                          </a:rPr>
                          <m:t>Δ</m:t>
                        </m:r>
                        <m:d>
                          <m:dPr>
                            <m:begChr m:val="["/>
                            <m:endChr m:val="]"/>
                            <m:ctrlPr>
                              <a:rPr lang="en-US" i="1">
                                <a:solidFill>
                                  <a:srgbClr val="C00000"/>
                                </a:solidFill>
                                <a:latin typeface="Cambria Math"/>
                                <a:sym typeface="Wingdings" pitchFamily="2" charset="2"/>
                              </a:rPr>
                            </m:ctrlPr>
                          </m:dPr>
                          <m:e>
                            <m:r>
                              <a:rPr lang="en-US" b="0" i="1" smtClean="0">
                                <a:solidFill>
                                  <a:srgbClr val="C00000"/>
                                </a:solidFill>
                                <a:latin typeface="Cambria Math"/>
                                <a:sym typeface="Wingdings" pitchFamily="2" charset="2"/>
                              </a:rPr>
                              <m:t>𝐻</m:t>
                            </m:r>
                            <m:r>
                              <a:rPr lang="en-US" b="0" i="1" smtClean="0">
                                <a:solidFill>
                                  <a:srgbClr val="C00000"/>
                                </a:solidFill>
                                <a:latin typeface="Cambria Math"/>
                                <a:sym typeface="Wingdings" pitchFamily="2" charset="2"/>
                              </a:rPr>
                              <m:t>2</m:t>
                            </m:r>
                            <m:r>
                              <a:rPr lang="en-US" b="0" i="1" smtClean="0">
                                <a:solidFill>
                                  <a:srgbClr val="C00000"/>
                                </a:solidFill>
                                <a:latin typeface="Cambria Math"/>
                                <a:sym typeface="Wingdings" pitchFamily="2" charset="2"/>
                              </a:rPr>
                              <m:t>𝑂</m:t>
                            </m:r>
                            <m:r>
                              <a:rPr lang="en-US" b="0" i="1" smtClean="0">
                                <a:solidFill>
                                  <a:srgbClr val="C00000"/>
                                </a:solidFill>
                                <a:latin typeface="Cambria Math"/>
                                <a:sym typeface="Wingdings" pitchFamily="2" charset="2"/>
                              </a:rPr>
                              <m:t>2</m:t>
                            </m:r>
                          </m:e>
                        </m:d>
                      </m:num>
                      <m:den>
                        <m:r>
                          <m:rPr>
                            <m:sty m:val="p"/>
                          </m:rPr>
                          <a:rPr lang="el-GR" i="1">
                            <a:solidFill>
                              <a:srgbClr val="C00000"/>
                            </a:solidFill>
                            <a:latin typeface="Cambria Math"/>
                            <a:sym typeface="Wingdings" pitchFamily="2" charset="2"/>
                          </a:rPr>
                          <m:t>Δ</m:t>
                        </m:r>
                        <m:r>
                          <a:rPr lang="en-US" i="1">
                            <a:solidFill>
                              <a:srgbClr val="C00000"/>
                            </a:solidFill>
                            <a:latin typeface="Cambria Math"/>
                            <a:sym typeface="Wingdings" pitchFamily="2" charset="2"/>
                          </a:rPr>
                          <m:t>𝑡</m:t>
                        </m:r>
                      </m:den>
                    </m:f>
                    <m:r>
                      <a:rPr lang="en-US" b="0" i="0" smtClean="0">
                        <a:solidFill>
                          <a:srgbClr val="C00000"/>
                        </a:solidFill>
                        <a:latin typeface="Cambria Math"/>
                        <a:sym typeface="Wingdings" pitchFamily="2" charset="2"/>
                      </a:rPr>
                      <m:t>=</m:t>
                    </m:r>
                    <m:r>
                      <a:rPr lang="en-US">
                        <a:solidFill>
                          <a:srgbClr val="C00000"/>
                        </a:solidFill>
                        <a:latin typeface="Cambria Math"/>
                        <a:sym typeface="Wingdings" pitchFamily="2" charset="2"/>
                      </a:rPr>
                      <m:t>−</m:t>
                    </m:r>
                    <m:f>
                      <m:fPr>
                        <m:ctrlPr>
                          <a:rPr lang="en-US" i="1">
                            <a:solidFill>
                              <a:srgbClr val="C00000"/>
                            </a:solidFill>
                            <a:latin typeface="Cambria Math"/>
                            <a:sym typeface="Wingdings" pitchFamily="2" charset="2"/>
                          </a:rPr>
                        </m:ctrlPr>
                      </m:fPr>
                      <m:num>
                        <m:r>
                          <a:rPr lang="en-US" i="1">
                            <a:solidFill>
                              <a:srgbClr val="C00000"/>
                            </a:solidFill>
                            <a:latin typeface="Cambria Math"/>
                            <a:sym typeface="Wingdings" pitchFamily="2" charset="2"/>
                          </a:rPr>
                          <m:t>1</m:t>
                        </m:r>
                      </m:num>
                      <m:den>
                        <m:r>
                          <a:rPr lang="en-US" b="0" i="1" smtClean="0">
                            <a:solidFill>
                              <a:srgbClr val="C00000"/>
                            </a:solidFill>
                            <a:latin typeface="Cambria Math"/>
                            <a:sym typeface="Wingdings" pitchFamily="2" charset="2"/>
                          </a:rPr>
                          <m:t>2</m:t>
                        </m:r>
                      </m:den>
                    </m:f>
                    <m:f>
                      <m:fPr>
                        <m:ctrlPr>
                          <a:rPr lang="en-US" i="1">
                            <a:solidFill>
                              <a:srgbClr val="C00000"/>
                            </a:solidFill>
                            <a:latin typeface="Cambria Math"/>
                            <a:sym typeface="Wingdings" pitchFamily="2" charset="2"/>
                          </a:rPr>
                        </m:ctrlPr>
                      </m:fPr>
                      <m:num>
                        <m:r>
                          <m:rPr>
                            <m:sty m:val="p"/>
                          </m:rPr>
                          <a:rPr lang="el-GR" i="0">
                            <a:solidFill>
                              <a:srgbClr val="C00000"/>
                            </a:solidFill>
                            <a:latin typeface="Cambria Math"/>
                            <a:sym typeface="Wingdings" pitchFamily="2" charset="2"/>
                          </a:rPr>
                          <m:t>Δ</m:t>
                        </m:r>
                        <m:d>
                          <m:dPr>
                            <m:begChr m:val="["/>
                            <m:endChr m:val="]"/>
                            <m:ctrlPr>
                              <a:rPr lang="en-US" i="1">
                                <a:solidFill>
                                  <a:srgbClr val="C00000"/>
                                </a:solidFill>
                                <a:latin typeface="Cambria Math"/>
                                <a:sym typeface="Wingdings" pitchFamily="2" charset="2"/>
                              </a:rPr>
                            </m:ctrlPr>
                          </m:dPr>
                          <m:e>
                            <m:r>
                              <a:rPr lang="en-US" b="0" i="1" smtClean="0">
                                <a:solidFill>
                                  <a:srgbClr val="C00000"/>
                                </a:solidFill>
                                <a:latin typeface="Cambria Math"/>
                                <a:sym typeface="Wingdings" pitchFamily="2" charset="2"/>
                              </a:rPr>
                              <m:t>𝐼</m:t>
                            </m:r>
                            <m:r>
                              <a:rPr lang="en-US" b="0" i="1" smtClean="0">
                                <a:solidFill>
                                  <a:srgbClr val="C00000"/>
                                </a:solidFill>
                                <a:latin typeface="Cambria Math"/>
                                <a:sym typeface="Wingdings" pitchFamily="2" charset="2"/>
                              </a:rPr>
                              <m:t>−</m:t>
                            </m:r>
                          </m:e>
                        </m:d>
                      </m:num>
                      <m:den>
                        <m:r>
                          <m:rPr>
                            <m:sty m:val="p"/>
                          </m:rPr>
                          <a:rPr lang="el-GR" i="1">
                            <a:solidFill>
                              <a:srgbClr val="C00000"/>
                            </a:solidFill>
                            <a:latin typeface="Cambria Math"/>
                            <a:sym typeface="Wingdings" pitchFamily="2" charset="2"/>
                          </a:rPr>
                          <m:t>Δ</m:t>
                        </m:r>
                        <m:r>
                          <a:rPr lang="en-US" i="1">
                            <a:solidFill>
                              <a:srgbClr val="C00000"/>
                            </a:solidFill>
                            <a:latin typeface="Cambria Math"/>
                            <a:sym typeface="Wingdings" pitchFamily="2" charset="2"/>
                          </a:rPr>
                          <m:t>𝑡</m:t>
                        </m:r>
                      </m:den>
                    </m:f>
                  </m:oMath>
                </a14:m>
                <a:endParaRPr lang="en-US" i="1" dirty="0" smtClean="0">
                  <a:solidFill>
                    <a:srgbClr val="C00000"/>
                  </a:solidFill>
                  <a:latin typeface="Cambria Math"/>
                  <a:sym typeface="Wingdings" pitchFamily="2" charset="2"/>
                </a:endParaRPr>
              </a:p>
              <a:p>
                <a:pPr marL="342900" lvl="1" indent="-342900">
                  <a:buClr>
                    <a:schemeClr val="hlink"/>
                  </a:buClr>
                  <a:buSzPct val="110000"/>
                </a:pPr>
                <a14:m>
                  <m:oMath xmlns:m="http://schemas.openxmlformats.org/officeDocument/2006/math">
                    <m:r>
                      <m:rPr>
                        <m:sty m:val="p"/>
                      </m:rPr>
                      <a:rPr lang="en-US" b="0" i="0" smtClean="0">
                        <a:solidFill>
                          <a:srgbClr val="C00000"/>
                        </a:solidFill>
                        <a:latin typeface="Cambria Math"/>
                        <a:sym typeface="Wingdings" pitchFamily="2" charset="2"/>
                      </a:rPr>
                      <m:t>Rate</m:t>
                    </m:r>
                    <m:r>
                      <a:rPr lang="en-US" b="0" i="0" smtClean="0">
                        <a:solidFill>
                          <a:srgbClr val="C00000"/>
                        </a:solidFill>
                        <a:latin typeface="Cambria Math"/>
                        <a:sym typeface="Wingdings" pitchFamily="2" charset="2"/>
                      </a:rPr>
                      <m:t> </m:t>
                    </m:r>
                    <m:r>
                      <m:rPr>
                        <m:sty m:val="p"/>
                      </m:rPr>
                      <a:rPr lang="en-US" b="0" i="0" smtClean="0">
                        <a:solidFill>
                          <a:srgbClr val="C00000"/>
                        </a:solidFill>
                        <a:latin typeface="Cambria Math"/>
                        <a:sym typeface="Wingdings" pitchFamily="2" charset="2"/>
                      </a:rPr>
                      <m:t>Products</m:t>
                    </m:r>
                    <m:r>
                      <a:rPr lang="en-US">
                        <a:solidFill>
                          <a:srgbClr val="C00000"/>
                        </a:solidFill>
                        <a:latin typeface="Cambria Math"/>
                        <a:sym typeface="Wingdings" pitchFamily="2" charset="2"/>
                      </a:rPr>
                      <m:t>=</m:t>
                    </m:r>
                    <m:r>
                      <a:rPr lang="en-US" i="1">
                        <a:solidFill>
                          <a:srgbClr val="C00000"/>
                        </a:solidFill>
                        <a:latin typeface="Cambria Math"/>
                        <a:sym typeface="Wingdings" pitchFamily="2" charset="2"/>
                      </a:rPr>
                      <m:t>+</m:t>
                    </m:r>
                    <m:f>
                      <m:fPr>
                        <m:ctrlPr>
                          <a:rPr lang="en-US" i="1">
                            <a:solidFill>
                              <a:srgbClr val="C00000"/>
                            </a:solidFill>
                            <a:latin typeface="Cambria Math"/>
                            <a:sym typeface="Wingdings" pitchFamily="2" charset="2"/>
                          </a:rPr>
                        </m:ctrlPr>
                      </m:fPr>
                      <m:num>
                        <m:r>
                          <a:rPr lang="en-US" i="1">
                            <a:solidFill>
                              <a:srgbClr val="C00000"/>
                            </a:solidFill>
                            <a:latin typeface="Cambria Math"/>
                            <a:sym typeface="Wingdings" pitchFamily="2" charset="2"/>
                          </a:rPr>
                          <m:t>1</m:t>
                        </m:r>
                      </m:num>
                      <m:den>
                        <m:r>
                          <a:rPr lang="en-US" b="0" i="1" smtClean="0">
                            <a:solidFill>
                              <a:srgbClr val="C00000"/>
                            </a:solidFill>
                            <a:latin typeface="Cambria Math"/>
                            <a:sym typeface="Wingdings" pitchFamily="2" charset="2"/>
                          </a:rPr>
                          <m:t>1</m:t>
                        </m:r>
                      </m:den>
                    </m:f>
                    <m:f>
                      <m:fPr>
                        <m:ctrlPr>
                          <a:rPr lang="en-US" i="1">
                            <a:solidFill>
                              <a:srgbClr val="C00000"/>
                            </a:solidFill>
                            <a:latin typeface="Cambria Math"/>
                            <a:sym typeface="Wingdings" pitchFamily="2" charset="2"/>
                          </a:rPr>
                        </m:ctrlPr>
                      </m:fPr>
                      <m:num>
                        <m:r>
                          <m:rPr>
                            <m:sty m:val="p"/>
                          </m:rPr>
                          <a:rPr lang="el-GR" i="1">
                            <a:solidFill>
                              <a:srgbClr val="C00000"/>
                            </a:solidFill>
                            <a:latin typeface="Cambria Math"/>
                            <a:sym typeface="Wingdings" pitchFamily="2" charset="2"/>
                          </a:rPr>
                          <m:t>Δ</m:t>
                        </m:r>
                        <m:d>
                          <m:dPr>
                            <m:begChr m:val="["/>
                            <m:endChr m:val="]"/>
                            <m:ctrlPr>
                              <a:rPr lang="en-US" i="1">
                                <a:solidFill>
                                  <a:srgbClr val="C00000"/>
                                </a:solidFill>
                                <a:latin typeface="Cambria Math"/>
                                <a:sym typeface="Wingdings" pitchFamily="2" charset="2"/>
                              </a:rPr>
                            </m:ctrlPr>
                          </m:dPr>
                          <m:e>
                            <m:r>
                              <a:rPr lang="en-US" b="0" i="1" smtClean="0">
                                <a:solidFill>
                                  <a:srgbClr val="C00000"/>
                                </a:solidFill>
                                <a:latin typeface="Cambria Math"/>
                                <a:sym typeface="Wingdings" pitchFamily="2" charset="2"/>
                              </a:rPr>
                              <m:t>𝐼</m:t>
                            </m:r>
                            <m:r>
                              <a:rPr lang="en-US" b="0" i="1" smtClean="0">
                                <a:solidFill>
                                  <a:srgbClr val="C00000"/>
                                </a:solidFill>
                                <a:latin typeface="Cambria Math"/>
                                <a:sym typeface="Wingdings" pitchFamily="2" charset="2"/>
                              </a:rPr>
                              <m:t>2</m:t>
                            </m:r>
                          </m:e>
                        </m:d>
                      </m:num>
                      <m:den>
                        <m:r>
                          <m:rPr>
                            <m:sty m:val="p"/>
                          </m:rPr>
                          <a:rPr lang="el-GR" i="1">
                            <a:solidFill>
                              <a:srgbClr val="C00000"/>
                            </a:solidFill>
                            <a:latin typeface="Cambria Math"/>
                            <a:sym typeface="Wingdings" pitchFamily="2" charset="2"/>
                          </a:rPr>
                          <m:t>Δ</m:t>
                        </m:r>
                        <m:r>
                          <a:rPr lang="en-US" i="1">
                            <a:solidFill>
                              <a:srgbClr val="C00000"/>
                            </a:solidFill>
                            <a:latin typeface="Cambria Math"/>
                            <a:sym typeface="Wingdings" pitchFamily="2" charset="2"/>
                          </a:rPr>
                          <m:t>𝑡</m:t>
                        </m:r>
                      </m:den>
                    </m:f>
                    <m:r>
                      <a:rPr lang="en-US">
                        <a:solidFill>
                          <a:srgbClr val="C00000"/>
                        </a:solidFill>
                        <a:latin typeface="Cambria Math"/>
                        <a:sym typeface="Wingdings" pitchFamily="2" charset="2"/>
                      </a:rPr>
                      <m:t>=+</m:t>
                    </m:r>
                    <m:f>
                      <m:fPr>
                        <m:ctrlPr>
                          <a:rPr lang="en-US" i="1">
                            <a:solidFill>
                              <a:srgbClr val="C00000"/>
                            </a:solidFill>
                            <a:latin typeface="Cambria Math"/>
                            <a:sym typeface="Wingdings" pitchFamily="2" charset="2"/>
                          </a:rPr>
                        </m:ctrlPr>
                      </m:fPr>
                      <m:num>
                        <m:r>
                          <a:rPr lang="en-US" i="1">
                            <a:solidFill>
                              <a:srgbClr val="C00000"/>
                            </a:solidFill>
                            <a:latin typeface="Cambria Math"/>
                            <a:sym typeface="Wingdings" pitchFamily="2" charset="2"/>
                          </a:rPr>
                          <m:t>1</m:t>
                        </m:r>
                      </m:num>
                      <m:den>
                        <m:r>
                          <a:rPr lang="en-US" b="0" i="1" smtClean="0">
                            <a:solidFill>
                              <a:srgbClr val="C00000"/>
                            </a:solidFill>
                            <a:latin typeface="Cambria Math"/>
                            <a:sym typeface="Wingdings" pitchFamily="2" charset="2"/>
                          </a:rPr>
                          <m:t>2</m:t>
                        </m:r>
                      </m:den>
                    </m:f>
                    <m:f>
                      <m:fPr>
                        <m:ctrlPr>
                          <a:rPr lang="en-US" i="1">
                            <a:solidFill>
                              <a:srgbClr val="C00000"/>
                            </a:solidFill>
                            <a:latin typeface="Cambria Math"/>
                            <a:sym typeface="Wingdings" pitchFamily="2" charset="2"/>
                          </a:rPr>
                        </m:ctrlPr>
                      </m:fPr>
                      <m:num>
                        <m:r>
                          <m:rPr>
                            <m:sty m:val="p"/>
                          </m:rPr>
                          <a:rPr lang="el-GR" i="1">
                            <a:solidFill>
                              <a:srgbClr val="C00000"/>
                            </a:solidFill>
                            <a:latin typeface="Cambria Math"/>
                            <a:sym typeface="Wingdings" pitchFamily="2" charset="2"/>
                          </a:rPr>
                          <m:t>Δ</m:t>
                        </m:r>
                        <m:r>
                          <a:rPr lang="en-US" i="1">
                            <a:solidFill>
                              <a:srgbClr val="C00000"/>
                            </a:solidFill>
                            <a:latin typeface="Cambria Math"/>
                            <a:sym typeface="Wingdings" pitchFamily="2" charset="2"/>
                          </a:rPr>
                          <m:t>[</m:t>
                        </m:r>
                        <m:r>
                          <a:rPr lang="en-US" b="0" i="1" smtClean="0">
                            <a:solidFill>
                              <a:srgbClr val="C00000"/>
                            </a:solidFill>
                            <a:latin typeface="Cambria Math"/>
                            <a:sym typeface="Wingdings" pitchFamily="2" charset="2"/>
                          </a:rPr>
                          <m:t>𝐻</m:t>
                        </m:r>
                        <m:r>
                          <a:rPr lang="en-US" b="0" i="1" smtClean="0">
                            <a:solidFill>
                              <a:srgbClr val="C00000"/>
                            </a:solidFill>
                            <a:latin typeface="Cambria Math"/>
                            <a:sym typeface="Wingdings" pitchFamily="2" charset="2"/>
                          </a:rPr>
                          <m:t>2</m:t>
                        </m:r>
                        <m:r>
                          <a:rPr lang="en-US" b="0" i="1" smtClean="0">
                            <a:solidFill>
                              <a:srgbClr val="C00000"/>
                            </a:solidFill>
                            <a:latin typeface="Cambria Math"/>
                            <a:sym typeface="Wingdings" pitchFamily="2" charset="2"/>
                          </a:rPr>
                          <m:t>𝑂</m:t>
                        </m:r>
                        <m:r>
                          <a:rPr lang="en-US" i="1">
                            <a:solidFill>
                              <a:srgbClr val="C00000"/>
                            </a:solidFill>
                            <a:latin typeface="Cambria Math"/>
                            <a:sym typeface="Wingdings" pitchFamily="2" charset="2"/>
                          </a:rPr>
                          <m:t>]</m:t>
                        </m:r>
                      </m:num>
                      <m:den>
                        <m:r>
                          <m:rPr>
                            <m:sty m:val="p"/>
                          </m:rPr>
                          <a:rPr lang="el-GR" i="1">
                            <a:solidFill>
                              <a:srgbClr val="C00000"/>
                            </a:solidFill>
                            <a:latin typeface="Cambria Math"/>
                            <a:sym typeface="Wingdings" pitchFamily="2" charset="2"/>
                          </a:rPr>
                          <m:t>Δ</m:t>
                        </m:r>
                        <m:r>
                          <a:rPr lang="en-US" i="1">
                            <a:solidFill>
                              <a:srgbClr val="C00000"/>
                            </a:solidFill>
                            <a:latin typeface="Cambria Math"/>
                            <a:sym typeface="Wingdings" pitchFamily="2" charset="2"/>
                          </a:rPr>
                          <m:t>𝑡</m:t>
                        </m:r>
                      </m:den>
                    </m:f>
                  </m:oMath>
                </a14:m>
                <a:endParaRPr lang="en-US" dirty="0">
                  <a:solidFill>
                    <a:srgbClr val="C00000"/>
                  </a:solidFill>
                  <a:sym typeface="Wingdings" pitchFamily="2" charset="2"/>
                </a:endParaRPr>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251520" y="1484784"/>
                <a:ext cx="8892480" cy="4392488"/>
              </a:xfrm>
              <a:blipFill rotWithShape="1">
                <a:blip r:embed="rId2"/>
                <a:stretch>
                  <a:fillRect l="-1439" t="-1528" r="-480"/>
                </a:stretch>
              </a:blipFill>
            </p:spPr>
            <p:txBody>
              <a:bodyPr/>
              <a:lstStyle/>
              <a:p>
                <a:r>
                  <a:rPr lang="en-US">
                    <a:noFill/>
                  </a:rPr>
                  <a:t> </a:t>
                </a:r>
              </a:p>
            </p:txBody>
          </p:sp>
        </mc:Fallback>
      </mc:AlternateContent>
    </p:spTree>
    <p:extLst>
      <p:ext uri="{BB962C8B-B14F-4D97-AF65-F5344CB8AC3E}">
        <p14:creationId xmlns:p14="http://schemas.microsoft.com/office/powerpoint/2010/main" val="20651524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025" y="620688"/>
            <a:ext cx="8928992" cy="819944"/>
          </a:xfrm>
        </p:spPr>
        <p:txBody>
          <a:bodyPr/>
          <a:lstStyle/>
          <a:p>
            <a:r>
              <a:rPr lang="en-US" dirty="0" smtClean="0"/>
              <a:t>6.1 – Graph Reactant/Product v Time</a:t>
            </a:r>
            <a:endParaRPr lang="en-US" dirty="0"/>
          </a:p>
        </p:txBody>
      </p:sp>
      <p:sp>
        <p:nvSpPr>
          <p:cNvPr id="3" name="Content Placeholder 2"/>
          <p:cNvSpPr>
            <a:spLocks noGrp="1"/>
          </p:cNvSpPr>
          <p:nvPr>
            <p:ph idx="1"/>
          </p:nvPr>
        </p:nvSpPr>
        <p:spPr/>
        <p:txBody>
          <a:bodyPr/>
          <a:lstStyle/>
          <a:p>
            <a:endParaRPr lang="en-US"/>
          </a:p>
        </p:txBody>
      </p:sp>
      <p:sp>
        <p:nvSpPr>
          <p:cNvPr id="4" name="Arc 3"/>
          <p:cNvSpPr/>
          <p:nvPr/>
        </p:nvSpPr>
        <p:spPr bwMode="auto">
          <a:xfrm flipH="1">
            <a:off x="5068032" y="2312877"/>
            <a:ext cx="4896544" cy="5976664"/>
          </a:xfrm>
          <a:prstGeom prst="arc">
            <a:avLst/>
          </a:prstGeom>
          <a:noFill/>
          <a:ln w="28575" cap="flat" cmpd="sng" algn="ctr">
            <a:solidFill>
              <a:schemeClr val="tx2">
                <a:lumMod val="75000"/>
              </a:schemeClr>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p:txBody>
      </p:sp>
      <p:sp>
        <p:nvSpPr>
          <p:cNvPr id="5" name="Arc 4"/>
          <p:cNvSpPr/>
          <p:nvPr/>
        </p:nvSpPr>
        <p:spPr bwMode="auto">
          <a:xfrm rot="10800000">
            <a:off x="1115616" y="-819472"/>
            <a:ext cx="5976664" cy="6120680"/>
          </a:xfrm>
          <a:prstGeom prst="arc">
            <a:avLst/>
          </a:prstGeom>
          <a:noFill/>
          <a:ln w="28575" cap="flat" cmpd="sng" algn="ctr">
            <a:solidFill>
              <a:srgbClr val="C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p:txBody>
      </p:sp>
      <p:cxnSp>
        <p:nvCxnSpPr>
          <p:cNvPr id="7" name="Straight Arrow Connector 6"/>
          <p:cNvCxnSpPr/>
          <p:nvPr/>
        </p:nvCxnSpPr>
        <p:spPr bwMode="auto">
          <a:xfrm flipV="1">
            <a:off x="1115615" y="1916832"/>
            <a:ext cx="0" cy="3384377"/>
          </a:xfrm>
          <a:prstGeom prst="straightConnector1">
            <a:avLst/>
          </a:prstGeom>
          <a:solidFill>
            <a:schemeClr val="accent1"/>
          </a:solidFill>
          <a:ln w="285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Arrow Connector 7"/>
          <p:cNvCxnSpPr/>
          <p:nvPr/>
        </p:nvCxnSpPr>
        <p:spPr bwMode="auto">
          <a:xfrm flipV="1">
            <a:off x="5068032" y="1916832"/>
            <a:ext cx="0" cy="3384377"/>
          </a:xfrm>
          <a:prstGeom prst="straightConnector1">
            <a:avLst/>
          </a:prstGeom>
          <a:solidFill>
            <a:schemeClr val="accent1"/>
          </a:solidFill>
          <a:ln w="285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Arrow Connector 8"/>
          <p:cNvCxnSpPr/>
          <p:nvPr/>
        </p:nvCxnSpPr>
        <p:spPr bwMode="auto">
          <a:xfrm flipV="1">
            <a:off x="1115615" y="5301208"/>
            <a:ext cx="3231977" cy="1"/>
          </a:xfrm>
          <a:prstGeom prst="straightConnector1">
            <a:avLst/>
          </a:prstGeom>
          <a:solidFill>
            <a:schemeClr val="accent1"/>
          </a:solidFill>
          <a:ln w="285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10"/>
          <p:cNvCxnSpPr/>
          <p:nvPr/>
        </p:nvCxnSpPr>
        <p:spPr bwMode="auto">
          <a:xfrm flipV="1">
            <a:off x="5068032" y="5286704"/>
            <a:ext cx="3231977" cy="1"/>
          </a:xfrm>
          <a:prstGeom prst="straightConnector1">
            <a:avLst/>
          </a:prstGeom>
          <a:solidFill>
            <a:schemeClr val="accent1"/>
          </a:solidFill>
          <a:ln w="285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TextBox 11"/>
          <p:cNvSpPr txBox="1"/>
          <p:nvPr/>
        </p:nvSpPr>
        <p:spPr>
          <a:xfrm>
            <a:off x="6237559" y="5358407"/>
            <a:ext cx="854721" cy="461665"/>
          </a:xfrm>
          <a:prstGeom prst="rect">
            <a:avLst/>
          </a:prstGeom>
          <a:noFill/>
        </p:spPr>
        <p:txBody>
          <a:bodyPr wrap="none" rtlCol="0">
            <a:spAutoFit/>
          </a:bodyPr>
          <a:lstStyle/>
          <a:p>
            <a:r>
              <a:rPr lang="en-US" dirty="0" smtClean="0">
                <a:solidFill>
                  <a:schemeClr val="tx2"/>
                </a:solidFill>
              </a:rPr>
              <a:t>Time</a:t>
            </a:r>
            <a:endParaRPr lang="en-US" dirty="0">
              <a:solidFill>
                <a:schemeClr val="tx2"/>
              </a:solidFill>
            </a:endParaRPr>
          </a:p>
        </p:txBody>
      </p:sp>
      <p:sp>
        <p:nvSpPr>
          <p:cNvPr id="13" name="TextBox 12"/>
          <p:cNvSpPr txBox="1"/>
          <p:nvPr/>
        </p:nvSpPr>
        <p:spPr>
          <a:xfrm>
            <a:off x="2304242" y="5401102"/>
            <a:ext cx="854721" cy="461665"/>
          </a:xfrm>
          <a:prstGeom prst="rect">
            <a:avLst/>
          </a:prstGeom>
          <a:noFill/>
        </p:spPr>
        <p:txBody>
          <a:bodyPr wrap="none" rtlCol="0">
            <a:spAutoFit/>
          </a:bodyPr>
          <a:lstStyle/>
          <a:p>
            <a:r>
              <a:rPr lang="en-US" dirty="0" smtClean="0">
                <a:solidFill>
                  <a:srgbClr val="C00000"/>
                </a:solidFill>
              </a:rPr>
              <a:t>Time</a:t>
            </a:r>
            <a:endParaRPr lang="en-US" dirty="0">
              <a:solidFill>
                <a:srgbClr val="C00000"/>
              </a:solidFill>
            </a:endParaRPr>
          </a:p>
        </p:txBody>
      </p:sp>
      <p:sp>
        <p:nvSpPr>
          <p:cNvPr id="14" name="TextBox 13"/>
          <p:cNvSpPr txBox="1"/>
          <p:nvPr/>
        </p:nvSpPr>
        <p:spPr>
          <a:xfrm rot="16200000">
            <a:off x="3872335" y="3378187"/>
            <a:ext cx="1454372" cy="461665"/>
          </a:xfrm>
          <a:prstGeom prst="rect">
            <a:avLst/>
          </a:prstGeom>
          <a:noFill/>
        </p:spPr>
        <p:txBody>
          <a:bodyPr wrap="none" rtlCol="0">
            <a:spAutoFit/>
          </a:bodyPr>
          <a:lstStyle/>
          <a:p>
            <a:r>
              <a:rPr lang="en-US" dirty="0" smtClean="0">
                <a:solidFill>
                  <a:schemeClr val="tx2"/>
                </a:solidFill>
              </a:rPr>
              <a:t>[Product]</a:t>
            </a:r>
            <a:endParaRPr lang="en-US" dirty="0">
              <a:solidFill>
                <a:schemeClr val="tx2"/>
              </a:solidFill>
            </a:endParaRPr>
          </a:p>
        </p:txBody>
      </p:sp>
      <p:sp>
        <p:nvSpPr>
          <p:cNvPr id="16" name="TextBox 15"/>
          <p:cNvSpPr txBox="1"/>
          <p:nvPr/>
        </p:nvSpPr>
        <p:spPr>
          <a:xfrm rot="16200000">
            <a:off x="-107709" y="3378187"/>
            <a:ext cx="1612173" cy="461665"/>
          </a:xfrm>
          <a:prstGeom prst="rect">
            <a:avLst/>
          </a:prstGeom>
          <a:noFill/>
        </p:spPr>
        <p:txBody>
          <a:bodyPr wrap="none" rtlCol="0">
            <a:spAutoFit/>
          </a:bodyPr>
          <a:lstStyle/>
          <a:p>
            <a:r>
              <a:rPr lang="en-US" dirty="0" smtClean="0">
                <a:solidFill>
                  <a:srgbClr val="C00000"/>
                </a:solidFill>
              </a:rPr>
              <a:t>[Reactant]</a:t>
            </a:r>
            <a:endParaRPr lang="en-US" dirty="0">
              <a:solidFill>
                <a:srgbClr val="C00000"/>
              </a:solidFill>
            </a:endParaRPr>
          </a:p>
        </p:txBody>
      </p:sp>
    </p:spTree>
    <p:extLst>
      <p:ext uri="{BB962C8B-B14F-4D97-AF65-F5344CB8AC3E}">
        <p14:creationId xmlns:p14="http://schemas.microsoft.com/office/powerpoint/2010/main" val="31155673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 – Instantaneous Rate of </a:t>
            </a:r>
            <a:r>
              <a:rPr lang="en-US" dirty="0" err="1" smtClean="0"/>
              <a:t>Rxn</a:t>
            </a:r>
            <a:endParaRPr lang="en-US" dirty="0"/>
          </a:p>
        </p:txBody>
      </p:sp>
      <p:sp>
        <p:nvSpPr>
          <p:cNvPr id="3" name="Content Placeholder 2"/>
          <p:cNvSpPr>
            <a:spLocks noGrp="1"/>
          </p:cNvSpPr>
          <p:nvPr>
            <p:ph idx="1"/>
          </p:nvPr>
        </p:nvSpPr>
        <p:spPr>
          <a:xfrm>
            <a:off x="251520" y="1052736"/>
            <a:ext cx="8712968" cy="4392488"/>
          </a:xfrm>
        </p:spPr>
        <p:txBody>
          <a:bodyPr/>
          <a:lstStyle/>
          <a:p>
            <a:r>
              <a:rPr lang="en-US" dirty="0" smtClean="0"/>
              <a:t>The </a:t>
            </a:r>
            <a:r>
              <a:rPr lang="en-US" b="1" dirty="0" smtClean="0"/>
              <a:t>instantaneous rate of reaction</a:t>
            </a:r>
            <a:r>
              <a:rPr lang="en-US" dirty="0" smtClean="0"/>
              <a:t> can be determined graphically from a graph of product or reactant concentration (or amount) </a:t>
            </a:r>
            <a:r>
              <a:rPr lang="en-US" dirty="0" err="1" smtClean="0"/>
              <a:t>vs</a:t>
            </a:r>
            <a:r>
              <a:rPr lang="en-US" dirty="0" smtClean="0"/>
              <a:t> time. </a:t>
            </a:r>
          </a:p>
          <a:p>
            <a:r>
              <a:rPr lang="en-US" dirty="0" smtClean="0"/>
              <a:t>This will show the rate at a given time (or point) rather than the average rate over a time interval:</a:t>
            </a:r>
            <a:endParaRPr lang="en-US" dirty="0"/>
          </a:p>
        </p:txBody>
      </p:sp>
      <p:cxnSp>
        <p:nvCxnSpPr>
          <p:cNvPr id="4" name="Straight Arrow Connector 3"/>
          <p:cNvCxnSpPr>
            <a:endCxn id="16" idx="2"/>
          </p:cNvCxnSpPr>
          <p:nvPr/>
        </p:nvCxnSpPr>
        <p:spPr bwMode="auto">
          <a:xfrm flipV="1">
            <a:off x="1330415" y="3400455"/>
            <a:ext cx="0" cy="2866284"/>
          </a:xfrm>
          <a:prstGeom prst="straightConnector1">
            <a:avLst/>
          </a:prstGeom>
          <a:solidFill>
            <a:schemeClr val="accent1"/>
          </a:solidFill>
          <a:ln w="285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 name="Straight Arrow Connector 4"/>
          <p:cNvCxnSpPr/>
          <p:nvPr/>
        </p:nvCxnSpPr>
        <p:spPr bwMode="auto">
          <a:xfrm flipV="1">
            <a:off x="5282832" y="3400456"/>
            <a:ext cx="0" cy="2866283"/>
          </a:xfrm>
          <a:prstGeom prst="straightConnector1">
            <a:avLst/>
          </a:prstGeom>
          <a:solidFill>
            <a:schemeClr val="accent1"/>
          </a:solidFill>
          <a:ln w="285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Straight Arrow Connector 5"/>
          <p:cNvCxnSpPr/>
          <p:nvPr/>
        </p:nvCxnSpPr>
        <p:spPr bwMode="auto">
          <a:xfrm flipV="1">
            <a:off x="1330415" y="6266737"/>
            <a:ext cx="3231977" cy="2"/>
          </a:xfrm>
          <a:prstGeom prst="straightConnector1">
            <a:avLst/>
          </a:prstGeom>
          <a:solidFill>
            <a:schemeClr val="accent1"/>
          </a:solidFill>
          <a:ln w="285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Arrow Connector 6"/>
          <p:cNvCxnSpPr/>
          <p:nvPr/>
        </p:nvCxnSpPr>
        <p:spPr bwMode="auto">
          <a:xfrm flipV="1">
            <a:off x="5282832" y="6252233"/>
            <a:ext cx="3231977" cy="2"/>
          </a:xfrm>
          <a:prstGeom prst="straightConnector1">
            <a:avLst/>
          </a:prstGeom>
          <a:solidFill>
            <a:schemeClr val="accent1"/>
          </a:solidFill>
          <a:ln w="285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Box 7"/>
          <p:cNvSpPr txBox="1"/>
          <p:nvPr/>
        </p:nvSpPr>
        <p:spPr>
          <a:xfrm>
            <a:off x="6452359" y="6323936"/>
            <a:ext cx="854721" cy="461665"/>
          </a:xfrm>
          <a:prstGeom prst="rect">
            <a:avLst/>
          </a:prstGeom>
          <a:noFill/>
        </p:spPr>
        <p:txBody>
          <a:bodyPr wrap="none" rtlCol="0">
            <a:spAutoFit/>
          </a:bodyPr>
          <a:lstStyle/>
          <a:p>
            <a:r>
              <a:rPr lang="en-US" dirty="0" smtClean="0">
                <a:solidFill>
                  <a:schemeClr val="tx2"/>
                </a:solidFill>
              </a:rPr>
              <a:t>Time</a:t>
            </a:r>
            <a:endParaRPr lang="en-US" dirty="0">
              <a:solidFill>
                <a:schemeClr val="tx2"/>
              </a:solidFill>
            </a:endParaRPr>
          </a:p>
        </p:txBody>
      </p:sp>
      <p:sp>
        <p:nvSpPr>
          <p:cNvPr id="9" name="TextBox 8"/>
          <p:cNvSpPr txBox="1"/>
          <p:nvPr/>
        </p:nvSpPr>
        <p:spPr>
          <a:xfrm>
            <a:off x="2519042" y="6366631"/>
            <a:ext cx="854721" cy="461665"/>
          </a:xfrm>
          <a:prstGeom prst="rect">
            <a:avLst/>
          </a:prstGeom>
          <a:noFill/>
        </p:spPr>
        <p:txBody>
          <a:bodyPr wrap="none" rtlCol="0">
            <a:spAutoFit/>
          </a:bodyPr>
          <a:lstStyle/>
          <a:p>
            <a:r>
              <a:rPr lang="en-US" dirty="0" smtClean="0">
                <a:solidFill>
                  <a:srgbClr val="C00000"/>
                </a:solidFill>
              </a:rPr>
              <a:t>Time</a:t>
            </a:r>
            <a:endParaRPr lang="en-US" dirty="0">
              <a:solidFill>
                <a:srgbClr val="C00000"/>
              </a:solidFill>
            </a:endParaRPr>
          </a:p>
        </p:txBody>
      </p:sp>
      <p:sp>
        <p:nvSpPr>
          <p:cNvPr id="10" name="TextBox 9"/>
          <p:cNvSpPr txBox="1"/>
          <p:nvPr/>
        </p:nvSpPr>
        <p:spPr>
          <a:xfrm rot="16200000">
            <a:off x="4087135" y="4343716"/>
            <a:ext cx="1454372" cy="461665"/>
          </a:xfrm>
          <a:prstGeom prst="rect">
            <a:avLst/>
          </a:prstGeom>
          <a:noFill/>
        </p:spPr>
        <p:txBody>
          <a:bodyPr wrap="none" rtlCol="0">
            <a:spAutoFit/>
          </a:bodyPr>
          <a:lstStyle/>
          <a:p>
            <a:r>
              <a:rPr lang="en-US" dirty="0" smtClean="0">
                <a:solidFill>
                  <a:schemeClr val="tx2"/>
                </a:solidFill>
              </a:rPr>
              <a:t>[Product]</a:t>
            </a:r>
            <a:endParaRPr lang="en-US" dirty="0">
              <a:solidFill>
                <a:schemeClr val="tx2"/>
              </a:solidFill>
            </a:endParaRPr>
          </a:p>
        </p:txBody>
      </p:sp>
      <p:sp>
        <p:nvSpPr>
          <p:cNvPr id="11" name="TextBox 10"/>
          <p:cNvSpPr txBox="1"/>
          <p:nvPr/>
        </p:nvSpPr>
        <p:spPr>
          <a:xfrm rot="16200000">
            <a:off x="107091" y="4343716"/>
            <a:ext cx="1612173" cy="461665"/>
          </a:xfrm>
          <a:prstGeom prst="rect">
            <a:avLst/>
          </a:prstGeom>
          <a:noFill/>
        </p:spPr>
        <p:txBody>
          <a:bodyPr wrap="none" rtlCol="0">
            <a:spAutoFit/>
          </a:bodyPr>
          <a:lstStyle/>
          <a:p>
            <a:r>
              <a:rPr lang="en-US" dirty="0" smtClean="0">
                <a:solidFill>
                  <a:srgbClr val="C00000"/>
                </a:solidFill>
              </a:rPr>
              <a:t>[Reactant]</a:t>
            </a:r>
            <a:endParaRPr lang="en-US" dirty="0">
              <a:solidFill>
                <a:srgbClr val="C00000"/>
              </a:solidFill>
            </a:endParaRPr>
          </a:p>
        </p:txBody>
      </p:sp>
      <p:sp>
        <p:nvSpPr>
          <p:cNvPr id="16" name="Arc 15"/>
          <p:cNvSpPr/>
          <p:nvPr/>
        </p:nvSpPr>
        <p:spPr bwMode="auto">
          <a:xfrm rot="10800000">
            <a:off x="1330415" y="548679"/>
            <a:ext cx="6002992" cy="5703553"/>
          </a:xfrm>
          <a:prstGeom prst="arc">
            <a:avLst/>
          </a:prstGeom>
          <a:noFill/>
          <a:ln w="28575" cap="flat" cmpd="sng" algn="ctr">
            <a:solidFill>
              <a:srgbClr val="C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p:txBody>
      </p:sp>
      <p:sp>
        <p:nvSpPr>
          <p:cNvPr id="17" name="Arc 16"/>
          <p:cNvSpPr/>
          <p:nvPr/>
        </p:nvSpPr>
        <p:spPr bwMode="auto">
          <a:xfrm flipH="1">
            <a:off x="5282832" y="3573016"/>
            <a:ext cx="4896544" cy="5400600"/>
          </a:xfrm>
          <a:prstGeom prst="arc">
            <a:avLst/>
          </a:prstGeom>
          <a:noFill/>
          <a:ln w="28575" cap="flat" cmpd="sng" algn="ctr">
            <a:solidFill>
              <a:schemeClr val="tx2">
                <a:lumMod val="75000"/>
              </a:schemeClr>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p:txBody>
      </p:sp>
      <p:cxnSp>
        <p:nvCxnSpPr>
          <p:cNvPr id="21" name="Straight Arrow Connector 20"/>
          <p:cNvCxnSpPr/>
          <p:nvPr/>
        </p:nvCxnSpPr>
        <p:spPr bwMode="auto">
          <a:xfrm>
            <a:off x="2051720" y="5301735"/>
            <a:ext cx="0" cy="950498"/>
          </a:xfrm>
          <a:prstGeom prst="straightConnector1">
            <a:avLst/>
          </a:prstGeom>
          <a:solidFill>
            <a:schemeClr val="accent1"/>
          </a:solidFill>
          <a:ln w="38100" cap="flat" cmpd="sng" algn="ctr">
            <a:solidFill>
              <a:schemeClr val="tx1"/>
            </a:solidFill>
            <a:prstDash val="sysDot"/>
            <a:round/>
            <a:headEnd type="oval" w="lg" len="lg"/>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Arrow Connector 21"/>
          <p:cNvCxnSpPr/>
          <p:nvPr/>
        </p:nvCxnSpPr>
        <p:spPr bwMode="auto">
          <a:xfrm>
            <a:off x="6228184" y="4099299"/>
            <a:ext cx="0" cy="2152934"/>
          </a:xfrm>
          <a:prstGeom prst="straightConnector1">
            <a:avLst/>
          </a:prstGeom>
          <a:solidFill>
            <a:schemeClr val="accent1"/>
          </a:solidFill>
          <a:ln w="38100" cap="flat" cmpd="sng" algn="ctr">
            <a:solidFill>
              <a:schemeClr val="tx1"/>
            </a:solidFill>
            <a:prstDash val="sysDot"/>
            <a:round/>
            <a:headEnd type="oval" w="lg" len="lg"/>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Connector 24"/>
          <p:cNvCxnSpPr/>
          <p:nvPr/>
        </p:nvCxnSpPr>
        <p:spPr bwMode="auto">
          <a:xfrm>
            <a:off x="1481328" y="4718304"/>
            <a:ext cx="1280160" cy="1316736"/>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Connector 26"/>
          <p:cNvCxnSpPr/>
          <p:nvPr/>
        </p:nvCxnSpPr>
        <p:spPr bwMode="auto">
          <a:xfrm flipV="1">
            <a:off x="5364700" y="3382728"/>
            <a:ext cx="1726968" cy="1433141"/>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Straight Connector 31"/>
          <p:cNvCxnSpPr/>
          <p:nvPr/>
        </p:nvCxnSpPr>
        <p:spPr bwMode="auto">
          <a:xfrm>
            <a:off x="1481328" y="4718304"/>
            <a:ext cx="0" cy="1316736"/>
          </a:xfrm>
          <a:prstGeom prst="line">
            <a:avLst/>
          </a:prstGeom>
          <a:solidFill>
            <a:schemeClr val="accent1"/>
          </a:solidFill>
          <a:ln w="9525" cap="flat" cmpd="sng" algn="ctr">
            <a:solidFill>
              <a:schemeClr val="tx1"/>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Connector 33"/>
          <p:cNvCxnSpPr/>
          <p:nvPr/>
        </p:nvCxnSpPr>
        <p:spPr bwMode="auto">
          <a:xfrm>
            <a:off x="1481328" y="6035040"/>
            <a:ext cx="1280160" cy="0"/>
          </a:xfrm>
          <a:prstGeom prst="line">
            <a:avLst/>
          </a:prstGeom>
          <a:solidFill>
            <a:schemeClr val="accent1"/>
          </a:solidFill>
          <a:ln w="9525" cap="flat" cmpd="sng" algn="ctr">
            <a:solidFill>
              <a:schemeClr val="tx1"/>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Straight Connector 35"/>
          <p:cNvCxnSpPr/>
          <p:nvPr/>
        </p:nvCxnSpPr>
        <p:spPr bwMode="auto">
          <a:xfrm flipV="1">
            <a:off x="5364700" y="3400456"/>
            <a:ext cx="0" cy="1415413"/>
          </a:xfrm>
          <a:prstGeom prst="line">
            <a:avLst/>
          </a:prstGeom>
          <a:solidFill>
            <a:schemeClr val="accent1"/>
          </a:solidFill>
          <a:ln w="9525" cap="flat" cmpd="sng" algn="ctr">
            <a:solidFill>
              <a:schemeClr val="tx1"/>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Straight Connector 37"/>
          <p:cNvCxnSpPr/>
          <p:nvPr/>
        </p:nvCxnSpPr>
        <p:spPr bwMode="auto">
          <a:xfrm>
            <a:off x="5364700" y="3400456"/>
            <a:ext cx="1726968" cy="0"/>
          </a:xfrm>
          <a:prstGeom prst="line">
            <a:avLst/>
          </a:prstGeom>
          <a:solidFill>
            <a:schemeClr val="accent1"/>
          </a:solidFill>
          <a:ln w="9525" cap="flat" cmpd="sng" algn="ctr">
            <a:solidFill>
              <a:schemeClr val="tx1"/>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TextBox 38"/>
          <p:cNvSpPr txBox="1"/>
          <p:nvPr/>
        </p:nvSpPr>
        <p:spPr>
          <a:xfrm>
            <a:off x="1389845" y="4815869"/>
            <a:ext cx="354584" cy="461665"/>
          </a:xfrm>
          <a:prstGeom prst="rect">
            <a:avLst/>
          </a:prstGeom>
          <a:noFill/>
        </p:spPr>
        <p:txBody>
          <a:bodyPr wrap="none" rtlCol="0">
            <a:spAutoFit/>
          </a:bodyPr>
          <a:lstStyle/>
          <a:p>
            <a:r>
              <a:rPr lang="en-US" dirty="0" smtClean="0"/>
              <a:t>P</a:t>
            </a:r>
            <a:endParaRPr lang="en-US" dirty="0"/>
          </a:p>
        </p:txBody>
      </p:sp>
      <p:sp>
        <p:nvSpPr>
          <p:cNvPr id="40" name="TextBox 39"/>
          <p:cNvSpPr txBox="1"/>
          <p:nvPr/>
        </p:nvSpPr>
        <p:spPr>
          <a:xfrm>
            <a:off x="1389845" y="5776983"/>
            <a:ext cx="402674" cy="461665"/>
          </a:xfrm>
          <a:prstGeom prst="rect">
            <a:avLst/>
          </a:prstGeom>
          <a:noFill/>
        </p:spPr>
        <p:txBody>
          <a:bodyPr wrap="none" rtlCol="0">
            <a:spAutoFit/>
          </a:bodyPr>
          <a:lstStyle/>
          <a:p>
            <a:r>
              <a:rPr lang="en-US" dirty="0"/>
              <a:t>Q</a:t>
            </a:r>
          </a:p>
        </p:txBody>
      </p:sp>
      <p:sp>
        <p:nvSpPr>
          <p:cNvPr id="41" name="TextBox 40"/>
          <p:cNvSpPr txBox="1"/>
          <p:nvPr/>
        </p:nvSpPr>
        <p:spPr>
          <a:xfrm>
            <a:off x="2341750" y="5776984"/>
            <a:ext cx="375424" cy="461665"/>
          </a:xfrm>
          <a:prstGeom prst="rect">
            <a:avLst/>
          </a:prstGeom>
          <a:noFill/>
        </p:spPr>
        <p:txBody>
          <a:bodyPr wrap="none" rtlCol="0">
            <a:spAutoFit/>
          </a:bodyPr>
          <a:lstStyle/>
          <a:p>
            <a:r>
              <a:rPr lang="en-US" dirty="0"/>
              <a:t>R</a:t>
            </a:r>
          </a:p>
        </p:txBody>
      </p:sp>
      <p:sp>
        <p:nvSpPr>
          <p:cNvPr id="42" name="TextBox 41"/>
          <p:cNvSpPr txBox="1"/>
          <p:nvPr/>
        </p:nvSpPr>
        <p:spPr>
          <a:xfrm>
            <a:off x="5271613" y="3274292"/>
            <a:ext cx="369012" cy="461665"/>
          </a:xfrm>
          <a:prstGeom prst="rect">
            <a:avLst/>
          </a:prstGeom>
          <a:noFill/>
        </p:spPr>
        <p:txBody>
          <a:bodyPr wrap="none" rtlCol="0">
            <a:spAutoFit/>
          </a:bodyPr>
          <a:lstStyle/>
          <a:p>
            <a:r>
              <a:rPr lang="en-US" dirty="0"/>
              <a:t>A</a:t>
            </a:r>
          </a:p>
        </p:txBody>
      </p:sp>
      <p:sp>
        <p:nvSpPr>
          <p:cNvPr id="43" name="TextBox 42"/>
          <p:cNvSpPr txBox="1"/>
          <p:nvPr/>
        </p:nvSpPr>
        <p:spPr>
          <a:xfrm>
            <a:off x="6496146" y="3169623"/>
            <a:ext cx="369012" cy="461665"/>
          </a:xfrm>
          <a:prstGeom prst="rect">
            <a:avLst/>
          </a:prstGeom>
          <a:noFill/>
        </p:spPr>
        <p:txBody>
          <a:bodyPr wrap="none" rtlCol="0">
            <a:spAutoFit/>
          </a:bodyPr>
          <a:lstStyle/>
          <a:p>
            <a:r>
              <a:rPr lang="en-US" dirty="0" smtClean="0"/>
              <a:t>C</a:t>
            </a:r>
            <a:endParaRPr lang="en-US" dirty="0"/>
          </a:p>
        </p:txBody>
      </p:sp>
      <p:sp>
        <p:nvSpPr>
          <p:cNvPr id="44" name="TextBox 43"/>
          <p:cNvSpPr txBox="1"/>
          <p:nvPr/>
        </p:nvSpPr>
        <p:spPr>
          <a:xfrm>
            <a:off x="5254782" y="4343715"/>
            <a:ext cx="365806" cy="461665"/>
          </a:xfrm>
          <a:prstGeom prst="rect">
            <a:avLst/>
          </a:prstGeom>
          <a:noFill/>
        </p:spPr>
        <p:txBody>
          <a:bodyPr wrap="none" rtlCol="0">
            <a:spAutoFit/>
          </a:bodyPr>
          <a:lstStyle/>
          <a:p>
            <a:r>
              <a:rPr lang="en-US" dirty="0" smtClean="0"/>
              <a:t>B</a:t>
            </a:r>
            <a:endParaRPr lang="en-US" dirty="0"/>
          </a:p>
        </p:txBody>
      </p:sp>
      <mc:AlternateContent xmlns:mc="http://schemas.openxmlformats.org/markup-compatibility/2006" xmlns:a14="http://schemas.microsoft.com/office/drawing/2010/main">
        <mc:Choice Requires="a14">
          <p:sp>
            <p:nvSpPr>
              <p:cNvPr id="45" name="TextBox 44"/>
              <p:cNvSpPr txBox="1"/>
              <p:nvPr/>
            </p:nvSpPr>
            <p:spPr>
              <a:xfrm>
                <a:off x="6496146" y="4343715"/>
                <a:ext cx="2403414" cy="118500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2"/>
                          </a:solidFill>
                          <a:latin typeface="Cambria Math"/>
                        </a:rPr>
                        <m:t>𝑟𝑎𝑡𝑒</m:t>
                      </m:r>
                      <m:r>
                        <a:rPr lang="en-US" b="0" i="1" smtClean="0">
                          <a:solidFill>
                            <a:schemeClr val="tx2"/>
                          </a:solidFill>
                          <a:latin typeface="Cambria Math"/>
                        </a:rPr>
                        <m:t> </m:t>
                      </m:r>
                      <m:r>
                        <a:rPr lang="en-US" b="0" i="1" smtClean="0">
                          <a:solidFill>
                            <a:schemeClr val="tx2"/>
                          </a:solidFill>
                          <a:latin typeface="Cambria Math"/>
                        </a:rPr>
                        <m:t>𝑎𝑡</m:t>
                      </m:r>
                      <m:r>
                        <a:rPr lang="en-US" b="0" i="1" smtClean="0">
                          <a:solidFill>
                            <a:schemeClr val="tx2"/>
                          </a:solidFill>
                          <a:latin typeface="Cambria Math"/>
                        </a:rPr>
                        <m:t> </m:t>
                      </m:r>
                      <m:r>
                        <a:rPr lang="en-US" b="0" i="1" smtClean="0">
                          <a:solidFill>
                            <a:schemeClr val="tx2"/>
                          </a:solidFill>
                          <a:latin typeface="Cambria Math"/>
                        </a:rPr>
                        <m:t>𝑡𝑖𝑚𝑒</m:t>
                      </m:r>
                      <m:r>
                        <a:rPr lang="en-US" b="0" i="1" smtClean="0">
                          <a:solidFill>
                            <a:schemeClr val="tx2"/>
                          </a:solidFill>
                          <a:latin typeface="Cambria Math"/>
                        </a:rPr>
                        <m:t> </m:t>
                      </m:r>
                      <m:d>
                        <m:dPr>
                          <m:ctrlPr>
                            <a:rPr lang="en-US" b="0" i="1" smtClean="0">
                              <a:solidFill>
                                <a:schemeClr val="tx2"/>
                              </a:solidFill>
                              <a:latin typeface="Cambria Math"/>
                            </a:rPr>
                          </m:ctrlPr>
                        </m:dPr>
                        <m:e>
                          <m:r>
                            <a:rPr lang="en-US" b="0" i="1" smtClean="0">
                              <a:solidFill>
                                <a:schemeClr val="tx2"/>
                              </a:solidFill>
                              <a:latin typeface="Cambria Math"/>
                            </a:rPr>
                            <m:t>𝑡</m:t>
                          </m:r>
                        </m:e>
                      </m:d>
                    </m:oMath>
                  </m:oMathPara>
                </a14:m>
                <a:endParaRPr lang="en-US" b="0" dirty="0" smtClean="0">
                  <a:solidFill>
                    <a:schemeClr val="tx2"/>
                  </a:solidFill>
                </a:endParaRPr>
              </a:p>
              <a:p>
                <a:pPr/>
                <a14:m>
                  <m:oMathPara xmlns:m="http://schemas.openxmlformats.org/officeDocument/2006/math">
                    <m:oMathParaPr>
                      <m:jc m:val="centerGroup"/>
                    </m:oMathParaPr>
                    <m:oMath xmlns:m="http://schemas.openxmlformats.org/officeDocument/2006/math">
                      <m:r>
                        <a:rPr lang="en-US" b="0" i="1" smtClean="0">
                          <a:solidFill>
                            <a:schemeClr val="tx2"/>
                          </a:solidFill>
                          <a:latin typeface="Cambria Math"/>
                        </a:rPr>
                        <m:t>=</m:t>
                      </m:r>
                      <m:f>
                        <m:fPr>
                          <m:ctrlPr>
                            <a:rPr lang="en-US" b="0" i="1" smtClean="0">
                              <a:solidFill>
                                <a:schemeClr val="tx2"/>
                              </a:solidFill>
                              <a:latin typeface="Cambria Math"/>
                            </a:rPr>
                          </m:ctrlPr>
                        </m:fPr>
                        <m:num>
                          <m:r>
                            <a:rPr lang="en-US" b="0" i="1" smtClean="0">
                              <a:solidFill>
                                <a:schemeClr val="tx2"/>
                              </a:solidFill>
                              <a:latin typeface="Cambria Math"/>
                            </a:rPr>
                            <m:t>𝐴𝐵</m:t>
                          </m:r>
                        </m:num>
                        <m:den>
                          <m:r>
                            <a:rPr lang="en-US" b="0" i="1" smtClean="0">
                              <a:solidFill>
                                <a:schemeClr val="tx2"/>
                              </a:solidFill>
                              <a:latin typeface="Cambria Math"/>
                            </a:rPr>
                            <m:t>𝐴𝐶</m:t>
                          </m:r>
                        </m:den>
                      </m:f>
                      <m:f>
                        <m:fPr>
                          <m:ctrlPr>
                            <a:rPr lang="en-US" i="1">
                              <a:solidFill>
                                <a:schemeClr val="tx2"/>
                              </a:solidFill>
                              <a:latin typeface="Cambria Math"/>
                            </a:rPr>
                          </m:ctrlPr>
                        </m:fPr>
                        <m:num>
                          <m:r>
                            <a:rPr lang="en-US" i="1">
                              <a:solidFill>
                                <a:schemeClr val="tx2"/>
                              </a:solidFill>
                              <a:latin typeface="Cambria Math"/>
                            </a:rPr>
                            <m:t>𝑚𝑜𝑙</m:t>
                          </m:r>
                        </m:num>
                        <m:den>
                          <m:sSup>
                            <m:sSupPr>
                              <m:ctrlPr>
                                <a:rPr lang="en-US" i="1">
                                  <a:solidFill>
                                    <a:schemeClr val="tx2"/>
                                  </a:solidFill>
                                  <a:latin typeface="Cambria Math"/>
                                </a:rPr>
                              </m:ctrlPr>
                            </m:sSupPr>
                            <m:e>
                              <m:r>
                                <a:rPr lang="en-US" i="1">
                                  <a:solidFill>
                                    <a:schemeClr val="tx2"/>
                                  </a:solidFill>
                                  <a:latin typeface="Cambria Math"/>
                                </a:rPr>
                                <m:t>𝑑𝑚</m:t>
                              </m:r>
                            </m:e>
                            <m:sup>
                              <m:r>
                                <a:rPr lang="en-US" i="1">
                                  <a:solidFill>
                                    <a:schemeClr val="tx2"/>
                                  </a:solidFill>
                                  <a:latin typeface="Cambria Math"/>
                                </a:rPr>
                                <m:t>3</m:t>
                              </m:r>
                            </m:sup>
                          </m:sSup>
                          <m:r>
                            <a:rPr lang="en-US" i="1">
                              <a:solidFill>
                                <a:schemeClr val="tx2"/>
                              </a:solidFill>
                              <a:latin typeface="Cambria Math"/>
                            </a:rPr>
                            <m:t>𝑠</m:t>
                          </m:r>
                        </m:den>
                      </m:f>
                    </m:oMath>
                  </m:oMathPara>
                </a14:m>
                <a:endParaRPr lang="en-US" dirty="0">
                  <a:solidFill>
                    <a:schemeClr val="tx2"/>
                  </a:solidFill>
                </a:endParaRPr>
              </a:p>
            </p:txBody>
          </p:sp>
        </mc:Choice>
        <mc:Fallback xmlns="">
          <p:sp>
            <p:nvSpPr>
              <p:cNvPr id="45" name="TextBox 44"/>
              <p:cNvSpPr txBox="1">
                <a:spLocks noRot="1" noChangeAspect="1" noMove="1" noResize="1" noEditPoints="1" noAdjustHandles="1" noChangeArrowheads="1" noChangeShapeType="1" noTextEdit="1"/>
              </p:cNvSpPr>
              <p:nvPr/>
            </p:nvSpPr>
            <p:spPr>
              <a:xfrm>
                <a:off x="6496146" y="4343715"/>
                <a:ext cx="2403414" cy="1185004"/>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Box 45"/>
              <p:cNvSpPr txBox="1"/>
              <p:nvPr/>
            </p:nvSpPr>
            <p:spPr>
              <a:xfrm>
                <a:off x="1920460" y="3600763"/>
                <a:ext cx="2403414" cy="121789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solidFill>
                            <a:srgbClr val="C00000"/>
                          </a:solidFill>
                          <a:latin typeface="Cambria Math"/>
                        </a:rPr>
                        <m:t>𝑟𝑎𝑡𝑒</m:t>
                      </m:r>
                      <m:r>
                        <a:rPr lang="en-US" b="0" i="1" smtClean="0">
                          <a:solidFill>
                            <a:srgbClr val="C00000"/>
                          </a:solidFill>
                          <a:latin typeface="Cambria Math"/>
                        </a:rPr>
                        <m:t> </m:t>
                      </m:r>
                      <m:r>
                        <a:rPr lang="en-US" b="0" i="1" smtClean="0">
                          <a:solidFill>
                            <a:srgbClr val="C00000"/>
                          </a:solidFill>
                          <a:latin typeface="Cambria Math"/>
                        </a:rPr>
                        <m:t>𝑎𝑡</m:t>
                      </m:r>
                      <m:r>
                        <a:rPr lang="en-US" b="0" i="1" smtClean="0">
                          <a:solidFill>
                            <a:srgbClr val="C00000"/>
                          </a:solidFill>
                          <a:latin typeface="Cambria Math"/>
                        </a:rPr>
                        <m:t> </m:t>
                      </m:r>
                      <m:r>
                        <a:rPr lang="en-US" b="0" i="1" smtClean="0">
                          <a:solidFill>
                            <a:srgbClr val="C00000"/>
                          </a:solidFill>
                          <a:latin typeface="Cambria Math"/>
                        </a:rPr>
                        <m:t>𝑡𝑖𝑚𝑒</m:t>
                      </m:r>
                      <m:r>
                        <a:rPr lang="en-US" b="0" i="1" smtClean="0">
                          <a:solidFill>
                            <a:srgbClr val="C00000"/>
                          </a:solidFill>
                          <a:latin typeface="Cambria Math"/>
                        </a:rPr>
                        <m:t> </m:t>
                      </m:r>
                      <m:d>
                        <m:dPr>
                          <m:ctrlPr>
                            <a:rPr lang="en-US" b="0" i="1" smtClean="0">
                              <a:solidFill>
                                <a:srgbClr val="C00000"/>
                              </a:solidFill>
                              <a:latin typeface="Cambria Math"/>
                            </a:rPr>
                          </m:ctrlPr>
                        </m:dPr>
                        <m:e>
                          <m:r>
                            <a:rPr lang="en-US" b="0" i="1" smtClean="0">
                              <a:solidFill>
                                <a:srgbClr val="C00000"/>
                              </a:solidFill>
                              <a:latin typeface="Cambria Math"/>
                            </a:rPr>
                            <m:t>𝑡</m:t>
                          </m:r>
                        </m:e>
                      </m:d>
                    </m:oMath>
                  </m:oMathPara>
                </a14:m>
                <a:endParaRPr lang="en-US" b="0" dirty="0" smtClean="0">
                  <a:solidFill>
                    <a:srgbClr val="C00000"/>
                  </a:solidFill>
                </a:endParaRPr>
              </a:p>
              <a:p>
                <a:pPr/>
                <a14:m>
                  <m:oMathPara xmlns:m="http://schemas.openxmlformats.org/officeDocument/2006/math">
                    <m:oMathParaPr>
                      <m:jc m:val="centerGroup"/>
                    </m:oMathParaPr>
                    <m:oMath xmlns:m="http://schemas.openxmlformats.org/officeDocument/2006/math">
                      <m:r>
                        <a:rPr lang="en-US" b="0" i="1" smtClean="0">
                          <a:solidFill>
                            <a:srgbClr val="C00000"/>
                          </a:solidFill>
                          <a:latin typeface="Cambria Math"/>
                        </a:rPr>
                        <m:t>=</m:t>
                      </m:r>
                      <m:f>
                        <m:fPr>
                          <m:ctrlPr>
                            <a:rPr lang="en-US" b="0" i="1" smtClean="0">
                              <a:solidFill>
                                <a:srgbClr val="C00000"/>
                              </a:solidFill>
                              <a:latin typeface="Cambria Math"/>
                            </a:rPr>
                          </m:ctrlPr>
                        </m:fPr>
                        <m:num>
                          <m:r>
                            <a:rPr lang="en-US" b="0" i="1" smtClean="0">
                              <a:solidFill>
                                <a:srgbClr val="C00000"/>
                              </a:solidFill>
                              <a:latin typeface="Cambria Math"/>
                            </a:rPr>
                            <m:t>𝑃𝑄</m:t>
                          </m:r>
                        </m:num>
                        <m:den>
                          <m:r>
                            <a:rPr lang="en-US" b="0" i="1" smtClean="0">
                              <a:solidFill>
                                <a:srgbClr val="C00000"/>
                              </a:solidFill>
                              <a:latin typeface="Cambria Math"/>
                            </a:rPr>
                            <m:t>𝑄𝑅</m:t>
                          </m:r>
                        </m:den>
                      </m:f>
                      <m:f>
                        <m:fPr>
                          <m:ctrlPr>
                            <a:rPr lang="en-US" i="1">
                              <a:solidFill>
                                <a:srgbClr val="C00000"/>
                              </a:solidFill>
                              <a:latin typeface="Cambria Math"/>
                            </a:rPr>
                          </m:ctrlPr>
                        </m:fPr>
                        <m:num>
                          <m:r>
                            <a:rPr lang="en-US" i="1">
                              <a:solidFill>
                                <a:srgbClr val="C00000"/>
                              </a:solidFill>
                              <a:latin typeface="Cambria Math"/>
                            </a:rPr>
                            <m:t>𝑚𝑜𝑙</m:t>
                          </m:r>
                        </m:num>
                        <m:den>
                          <m:sSup>
                            <m:sSupPr>
                              <m:ctrlPr>
                                <a:rPr lang="en-US" i="1">
                                  <a:solidFill>
                                    <a:srgbClr val="C00000"/>
                                  </a:solidFill>
                                  <a:latin typeface="Cambria Math"/>
                                </a:rPr>
                              </m:ctrlPr>
                            </m:sSupPr>
                            <m:e>
                              <m:r>
                                <a:rPr lang="en-US" i="1">
                                  <a:solidFill>
                                    <a:srgbClr val="C00000"/>
                                  </a:solidFill>
                                  <a:latin typeface="Cambria Math"/>
                                </a:rPr>
                                <m:t>𝑑𝑚</m:t>
                              </m:r>
                            </m:e>
                            <m:sup>
                              <m:r>
                                <a:rPr lang="en-US" i="1">
                                  <a:solidFill>
                                    <a:srgbClr val="C00000"/>
                                  </a:solidFill>
                                  <a:latin typeface="Cambria Math"/>
                                </a:rPr>
                                <m:t>3</m:t>
                              </m:r>
                            </m:sup>
                          </m:sSup>
                          <m:r>
                            <a:rPr lang="en-US" i="1">
                              <a:solidFill>
                                <a:srgbClr val="C00000"/>
                              </a:solidFill>
                              <a:latin typeface="Cambria Math"/>
                            </a:rPr>
                            <m:t>𝑠</m:t>
                          </m:r>
                        </m:den>
                      </m:f>
                    </m:oMath>
                  </m:oMathPara>
                </a14:m>
                <a:endParaRPr lang="en-US" dirty="0">
                  <a:solidFill>
                    <a:srgbClr val="C00000"/>
                  </a:solidFill>
                </a:endParaRPr>
              </a:p>
            </p:txBody>
          </p:sp>
        </mc:Choice>
        <mc:Fallback xmlns="">
          <p:sp>
            <p:nvSpPr>
              <p:cNvPr id="46" name="TextBox 45"/>
              <p:cNvSpPr txBox="1">
                <a:spLocks noRot="1" noChangeAspect="1" noMove="1" noResize="1" noEditPoints="1" noAdjustHandles="1" noChangeArrowheads="1" noChangeShapeType="1" noTextEdit="1"/>
              </p:cNvSpPr>
              <p:nvPr/>
            </p:nvSpPr>
            <p:spPr>
              <a:xfrm>
                <a:off x="1920460" y="3600763"/>
                <a:ext cx="2403414" cy="1217898"/>
              </a:xfrm>
              <a:prstGeom prst="rect">
                <a:avLst/>
              </a:prstGeom>
              <a:blipFill rotWithShape="1">
                <a:blip r:embed="rId3"/>
                <a:stretch>
                  <a:fillRect/>
                </a:stretch>
              </a:blipFill>
            </p:spPr>
            <p:txBody>
              <a:bodyPr/>
              <a:lstStyle/>
              <a:p>
                <a:r>
                  <a:rPr lang="en-US">
                    <a:noFill/>
                  </a:rPr>
                  <a:t> </a:t>
                </a:r>
              </a:p>
            </p:txBody>
          </p:sp>
        </mc:Fallback>
      </mc:AlternateContent>
      <p:sp>
        <p:nvSpPr>
          <p:cNvPr id="47" name="TextBox 46"/>
          <p:cNvSpPr txBox="1"/>
          <p:nvPr/>
        </p:nvSpPr>
        <p:spPr>
          <a:xfrm>
            <a:off x="1907828" y="6307458"/>
            <a:ext cx="287258" cy="461665"/>
          </a:xfrm>
          <a:prstGeom prst="rect">
            <a:avLst/>
          </a:prstGeom>
          <a:noFill/>
        </p:spPr>
        <p:txBody>
          <a:bodyPr wrap="none" rtlCol="0">
            <a:spAutoFit/>
          </a:bodyPr>
          <a:lstStyle/>
          <a:p>
            <a:r>
              <a:rPr lang="en-US" dirty="0" smtClean="0"/>
              <a:t>t</a:t>
            </a:r>
            <a:endParaRPr lang="en-US" dirty="0"/>
          </a:p>
        </p:txBody>
      </p:sp>
      <p:sp>
        <p:nvSpPr>
          <p:cNvPr id="48" name="TextBox 47"/>
          <p:cNvSpPr txBox="1"/>
          <p:nvPr/>
        </p:nvSpPr>
        <p:spPr>
          <a:xfrm>
            <a:off x="6084555" y="6295798"/>
            <a:ext cx="287258" cy="461665"/>
          </a:xfrm>
          <a:prstGeom prst="rect">
            <a:avLst/>
          </a:prstGeom>
          <a:noFill/>
        </p:spPr>
        <p:txBody>
          <a:bodyPr wrap="none" rtlCol="0">
            <a:spAutoFit/>
          </a:bodyPr>
          <a:lstStyle/>
          <a:p>
            <a:r>
              <a:rPr lang="en-US" dirty="0" smtClean="0"/>
              <a:t>t</a:t>
            </a:r>
            <a:endParaRPr lang="en-US" dirty="0"/>
          </a:p>
        </p:txBody>
      </p:sp>
    </p:spTree>
    <p:extLst>
      <p:ext uri="{BB962C8B-B14F-4D97-AF65-F5344CB8AC3E}">
        <p14:creationId xmlns:p14="http://schemas.microsoft.com/office/powerpoint/2010/main" val="10003922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 – Rate Change / Time</a:t>
            </a:r>
            <a:endParaRPr lang="en-US" dirty="0"/>
          </a:p>
        </p:txBody>
      </p:sp>
      <p:cxnSp>
        <p:nvCxnSpPr>
          <p:cNvPr id="4" name="Straight Arrow Connector 3"/>
          <p:cNvCxnSpPr/>
          <p:nvPr/>
        </p:nvCxnSpPr>
        <p:spPr bwMode="auto">
          <a:xfrm flipV="1">
            <a:off x="1330415" y="1628800"/>
            <a:ext cx="0" cy="4637939"/>
          </a:xfrm>
          <a:prstGeom prst="straightConnector1">
            <a:avLst/>
          </a:prstGeom>
          <a:solidFill>
            <a:schemeClr val="accent1"/>
          </a:solidFill>
          <a:ln w="285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 name="Straight Arrow Connector 4"/>
          <p:cNvCxnSpPr/>
          <p:nvPr/>
        </p:nvCxnSpPr>
        <p:spPr bwMode="auto">
          <a:xfrm>
            <a:off x="1330415" y="6266739"/>
            <a:ext cx="5617849" cy="6045"/>
          </a:xfrm>
          <a:prstGeom prst="straightConnector1">
            <a:avLst/>
          </a:prstGeom>
          <a:solidFill>
            <a:schemeClr val="accent1"/>
          </a:solidFill>
          <a:ln w="285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Box 7"/>
          <p:cNvSpPr txBox="1"/>
          <p:nvPr/>
        </p:nvSpPr>
        <p:spPr>
          <a:xfrm rot="16200000">
            <a:off x="-607011" y="3716936"/>
            <a:ext cx="1892698" cy="461665"/>
          </a:xfrm>
          <a:prstGeom prst="rect">
            <a:avLst/>
          </a:prstGeom>
          <a:noFill/>
        </p:spPr>
        <p:txBody>
          <a:bodyPr wrap="none" rtlCol="0">
            <a:spAutoFit/>
          </a:bodyPr>
          <a:lstStyle/>
          <a:p>
            <a:r>
              <a:rPr lang="en-US" dirty="0" smtClean="0">
                <a:solidFill>
                  <a:srgbClr val="C00000"/>
                </a:solidFill>
              </a:rPr>
              <a:t>[Reactant A]</a:t>
            </a:r>
            <a:endParaRPr lang="en-US" dirty="0">
              <a:solidFill>
                <a:srgbClr val="C00000"/>
              </a:solidFill>
            </a:endParaRPr>
          </a:p>
        </p:txBody>
      </p:sp>
      <p:cxnSp>
        <p:nvCxnSpPr>
          <p:cNvPr id="10" name="Straight Connector 9"/>
          <p:cNvCxnSpPr/>
          <p:nvPr/>
        </p:nvCxnSpPr>
        <p:spPr bwMode="auto">
          <a:xfrm>
            <a:off x="1330414" y="1988840"/>
            <a:ext cx="693380" cy="4263392"/>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Arc 17"/>
          <p:cNvSpPr/>
          <p:nvPr/>
        </p:nvSpPr>
        <p:spPr bwMode="auto">
          <a:xfrm rot="10800000">
            <a:off x="1330414" y="-2835696"/>
            <a:ext cx="10730417" cy="9087928"/>
          </a:xfrm>
          <a:prstGeom prst="arc">
            <a:avLst/>
          </a:prstGeom>
          <a:noFill/>
          <a:ln w="28575" cap="flat" cmpd="sng" algn="ctr">
            <a:solidFill>
              <a:srgbClr val="C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p:txBody>
      </p:sp>
      <p:cxnSp>
        <p:nvCxnSpPr>
          <p:cNvPr id="25" name="Straight Connector 24"/>
          <p:cNvCxnSpPr/>
          <p:nvPr/>
        </p:nvCxnSpPr>
        <p:spPr bwMode="auto">
          <a:xfrm>
            <a:off x="1330415" y="2282995"/>
            <a:ext cx="1263017" cy="3983744"/>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Connector 26"/>
          <p:cNvCxnSpPr/>
          <p:nvPr/>
        </p:nvCxnSpPr>
        <p:spPr bwMode="auto">
          <a:xfrm>
            <a:off x="1312127" y="2864779"/>
            <a:ext cx="2179753" cy="3387453"/>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Connector 30"/>
          <p:cNvCxnSpPr/>
          <p:nvPr/>
        </p:nvCxnSpPr>
        <p:spPr bwMode="auto">
          <a:xfrm>
            <a:off x="1353312" y="4206240"/>
            <a:ext cx="3809796" cy="2060499"/>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Connector 33"/>
          <p:cNvCxnSpPr/>
          <p:nvPr/>
        </p:nvCxnSpPr>
        <p:spPr bwMode="auto">
          <a:xfrm>
            <a:off x="1312127" y="5085184"/>
            <a:ext cx="4668049" cy="118760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TextBox 38"/>
          <p:cNvSpPr txBox="1"/>
          <p:nvPr/>
        </p:nvSpPr>
        <p:spPr>
          <a:xfrm>
            <a:off x="524974" y="2680017"/>
            <a:ext cx="718466" cy="461665"/>
          </a:xfrm>
          <a:prstGeom prst="rect">
            <a:avLst/>
          </a:prstGeom>
          <a:noFill/>
        </p:spPr>
        <p:txBody>
          <a:bodyPr wrap="none" rtlCol="0">
            <a:spAutoFit/>
          </a:bodyPr>
          <a:lstStyle/>
          <a:p>
            <a:r>
              <a:rPr lang="en-US" dirty="0" smtClean="0">
                <a:solidFill>
                  <a:srgbClr val="C00000"/>
                </a:solidFill>
              </a:rPr>
              <a:t>[A</a:t>
            </a:r>
            <a:r>
              <a:rPr lang="en-US" baseline="-25000" dirty="0" smtClean="0">
                <a:solidFill>
                  <a:srgbClr val="C00000"/>
                </a:solidFill>
              </a:rPr>
              <a:t>0</a:t>
            </a:r>
            <a:r>
              <a:rPr lang="en-US" dirty="0" smtClean="0">
                <a:solidFill>
                  <a:srgbClr val="C00000"/>
                </a:solidFill>
              </a:rPr>
              <a:t>]</a:t>
            </a:r>
            <a:endParaRPr lang="en-US" dirty="0">
              <a:solidFill>
                <a:srgbClr val="C00000"/>
              </a:solidFill>
            </a:endParaRPr>
          </a:p>
        </p:txBody>
      </p:sp>
      <p:sp>
        <p:nvSpPr>
          <p:cNvPr id="40" name="TextBox 39"/>
          <p:cNvSpPr txBox="1"/>
          <p:nvPr/>
        </p:nvSpPr>
        <p:spPr>
          <a:xfrm>
            <a:off x="560358" y="3666188"/>
            <a:ext cx="718466" cy="461665"/>
          </a:xfrm>
          <a:prstGeom prst="rect">
            <a:avLst/>
          </a:prstGeom>
          <a:noFill/>
        </p:spPr>
        <p:txBody>
          <a:bodyPr wrap="none" rtlCol="0">
            <a:spAutoFit/>
          </a:bodyPr>
          <a:lstStyle/>
          <a:p>
            <a:r>
              <a:rPr lang="en-US" dirty="0" smtClean="0">
                <a:solidFill>
                  <a:srgbClr val="C00000"/>
                </a:solidFill>
              </a:rPr>
              <a:t>[A</a:t>
            </a:r>
            <a:r>
              <a:rPr lang="en-US" baseline="-25000" dirty="0">
                <a:solidFill>
                  <a:srgbClr val="C00000"/>
                </a:solidFill>
              </a:rPr>
              <a:t>1</a:t>
            </a:r>
            <a:r>
              <a:rPr lang="en-US" dirty="0" smtClean="0">
                <a:solidFill>
                  <a:srgbClr val="C00000"/>
                </a:solidFill>
              </a:rPr>
              <a:t>]</a:t>
            </a:r>
            <a:endParaRPr lang="en-US" dirty="0">
              <a:solidFill>
                <a:srgbClr val="C00000"/>
              </a:solidFill>
            </a:endParaRPr>
          </a:p>
        </p:txBody>
      </p:sp>
      <p:sp>
        <p:nvSpPr>
          <p:cNvPr id="41" name="TextBox 40"/>
          <p:cNvSpPr txBox="1"/>
          <p:nvPr/>
        </p:nvSpPr>
        <p:spPr>
          <a:xfrm>
            <a:off x="543262" y="5261546"/>
            <a:ext cx="718466" cy="461665"/>
          </a:xfrm>
          <a:prstGeom prst="rect">
            <a:avLst/>
          </a:prstGeom>
          <a:noFill/>
        </p:spPr>
        <p:txBody>
          <a:bodyPr wrap="none" rtlCol="0">
            <a:spAutoFit/>
          </a:bodyPr>
          <a:lstStyle/>
          <a:p>
            <a:r>
              <a:rPr lang="en-US" dirty="0" smtClean="0">
                <a:solidFill>
                  <a:srgbClr val="C00000"/>
                </a:solidFill>
              </a:rPr>
              <a:t>[A</a:t>
            </a:r>
            <a:r>
              <a:rPr lang="en-US" baseline="-25000" dirty="0">
                <a:solidFill>
                  <a:srgbClr val="C00000"/>
                </a:solidFill>
              </a:rPr>
              <a:t>2</a:t>
            </a:r>
            <a:r>
              <a:rPr lang="en-US" dirty="0" smtClean="0">
                <a:solidFill>
                  <a:srgbClr val="C00000"/>
                </a:solidFill>
              </a:rPr>
              <a:t>]</a:t>
            </a:r>
            <a:endParaRPr lang="en-US" dirty="0">
              <a:solidFill>
                <a:srgbClr val="C00000"/>
              </a:solidFill>
            </a:endParaRPr>
          </a:p>
        </p:txBody>
      </p:sp>
      <p:sp>
        <p:nvSpPr>
          <p:cNvPr id="42" name="TextBox 41"/>
          <p:cNvSpPr txBox="1"/>
          <p:nvPr/>
        </p:nvSpPr>
        <p:spPr>
          <a:xfrm>
            <a:off x="560358" y="5790567"/>
            <a:ext cx="718466" cy="461665"/>
          </a:xfrm>
          <a:prstGeom prst="rect">
            <a:avLst/>
          </a:prstGeom>
          <a:noFill/>
        </p:spPr>
        <p:txBody>
          <a:bodyPr wrap="none" rtlCol="0">
            <a:spAutoFit/>
          </a:bodyPr>
          <a:lstStyle/>
          <a:p>
            <a:r>
              <a:rPr lang="en-US" dirty="0" smtClean="0">
                <a:solidFill>
                  <a:srgbClr val="C00000"/>
                </a:solidFill>
              </a:rPr>
              <a:t>[A</a:t>
            </a:r>
            <a:r>
              <a:rPr lang="en-US" baseline="-25000" dirty="0">
                <a:solidFill>
                  <a:srgbClr val="C00000"/>
                </a:solidFill>
              </a:rPr>
              <a:t>3</a:t>
            </a:r>
            <a:r>
              <a:rPr lang="en-US" dirty="0" smtClean="0">
                <a:solidFill>
                  <a:srgbClr val="C00000"/>
                </a:solidFill>
              </a:rPr>
              <a:t>]</a:t>
            </a:r>
            <a:endParaRPr lang="en-US" dirty="0">
              <a:solidFill>
                <a:srgbClr val="C00000"/>
              </a:solidFill>
            </a:endParaRPr>
          </a:p>
        </p:txBody>
      </p:sp>
      <p:sp>
        <p:nvSpPr>
          <p:cNvPr id="43" name="TextBox 42"/>
          <p:cNvSpPr txBox="1"/>
          <p:nvPr/>
        </p:nvSpPr>
        <p:spPr>
          <a:xfrm>
            <a:off x="4308387" y="6366631"/>
            <a:ext cx="854721" cy="461665"/>
          </a:xfrm>
          <a:prstGeom prst="rect">
            <a:avLst/>
          </a:prstGeom>
          <a:noFill/>
        </p:spPr>
        <p:txBody>
          <a:bodyPr wrap="none" rtlCol="0">
            <a:spAutoFit/>
          </a:bodyPr>
          <a:lstStyle/>
          <a:p>
            <a:r>
              <a:rPr lang="en-US" dirty="0" smtClean="0">
                <a:solidFill>
                  <a:srgbClr val="C00000"/>
                </a:solidFill>
              </a:rPr>
              <a:t>Time</a:t>
            </a:r>
            <a:endParaRPr lang="en-US" dirty="0">
              <a:solidFill>
                <a:srgbClr val="C00000"/>
              </a:solidFill>
            </a:endParaRPr>
          </a:p>
        </p:txBody>
      </p:sp>
      <p:cxnSp>
        <p:nvCxnSpPr>
          <p:cNvPr id="45" name="Straight Arrow Connector 44"/>
          <p:cNvCxnSpPr/>
          <p:nvPr/>
        </p:nvCxnSpPr>
        <p:spPr bwMode="auto">
          <a:xfrm flipV="1">
            <a:off x="5079634" y="1395869"/>
            <a:ext cx="0" cy="3384377"/>
          </a:xfrm>
          <a:prstGeom prst="straightConnector1">
            <a:avLst/>
          </a:prstGeom>
          <a:solidFill>
            <a:schemeClr val="accent1"/>
          </a:solidFill>
          <a:ln w="285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Straight Arrow Connector 45"/>
          <p:cNvCxnSpPr/>
          <p:nvPr/>
        </p:nvCxnSpPr>
        <p:spPr bwMode="auto">
          <a:xfrm flipV="1">
            <a:off x="5079634" y="4780246"/>
            <a:ext cx="3949107" cy="1"/>
          </a:xfrm>
          <a:prstGeom prst="straightConnector1">
            <a:avLst/>
          </a:prstGeom>
          <a:solidFill>
            <a:schemeClr val="accent1"/>
          </a:solidFill>
          <a:ln w="285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 name="TextBox 47"/>
          <p:cNvSpPr txBox="1"/>
          <p:nvPr/>
        </p:nvSpPr>
        <p:spPr>
          <a:xfrm rot="16200000">
            <a:off x="4252133" y="2695451"/>
            <a:ext cx="799130" cy="461665"/>
          </a:xfrm>
          <a:prstGeom prst="rect">
            <a:avLst/>
          </a:prstGeom>
          <a:noFill/>
        </p:spPr>
        <p:txBody>
          <a:bodyPr wrap="none" rtlCol="0">
            <a:spAutoFit/>
          </a:bodyPr>
          <a:lstStyle/>
          <a:p>
            <a:r>
              <a:rPr lang="en-US" dirty="0" smtClean="0">
                <a:solidFill>
                  <a:srgbClr val="C00000"/>
                </a:solidFill>
              </a:rPr>
              <a:t>Rate</a:t>
            </a:r>
            <a:endParaRPr lang="en-US" dirty="0">
              <a:solidFill>
                <a:srgbClr val="C00000"/>
              </a:solidFill>
            </a:endParaRPr>
          </a:p>
        </p:txBody>
      </p:sp>
      <p:sp>
        <p:nvSpPr>
          <p:cNvPr id="51" name="TextBox 50"/>
          <p:cNvSpPr txBox="1"/>
          <p:nvPr/>
        </p:nvSpPr>
        <p:spPr>
          <a:xfrm>
            <a:off x="8310275" y="4864353"/>
            <a:ext cx="718466" cy="461665"/>
          </a:xfrm>
          <a:prstGeom prst="rect">
            <a:avLst/>
          </a:prstGeom>
          <a:noFill/>
        </p:spPr>
        <p:txBody>
          <a:bodyPr wrap="none" rtlCol="0">
            <a:spAutoFit/>
          </a:bodyPr>
          <a:lstStyle/>
          <a:p>
            <a:r>
              <a:rPr lang="en-US" dirty="0" smtClean="0">
                <a:solidFill>
                  <a:srgbClr val="C00000"/>
                </a:solidFill>
              </a:rPr>
              <a:t>[A</a:t>
            </a:r>
            <a:r>
              <a:rPr lang="en-US" baseline="-25000" dirty="0" smtClean="0">
                <a:solidFill>
                  <a:srgbClr val="C00000"/>
                </a:solidFill>
              </a:rPr>
              <a:t>0</a:t>
            </a:r>
            <a:r>
              <a:rPr lang="en-US" dirty="0" smtClean="0">
                <a:solidFill>
                  <a:srgbClr val="C00000"/>
                </a:solidFill>
              </a:rPr>
              <a:t>]</a:t>
            </a:r>
            <a:endParaRPr lang="en-US" dirty="0">
              <a:solidFill>
                <a:srgbClr val="C00000"/>
              </a:solidFill>
            </a:endParaRPr>
          </a:p>
        </p:txBody>
      </p:sp>
      <p:sp>
        <p:nvSpPr>
          <p:cNvPr id="52" name="TextBox 51"/>
          <p:cNvSpPr txBox="1"/>
          <p:nvPr/>
        </p:nvSpPr>
        <p:spPr>
          <a:xfrm>
            <a:off x="7020080" y="4870923"/>
            <a:ext cx="718466" cy="461665"/>
          </a:xfrm>
          <a:prstGeom prst="rect">
            <a:avLst/>
          </a:prstGeom>
          <a:noFill/>
        </p:spPr>
        <p:txBody>
          <a:bodyPr wrap="none" rtlCol="0">
            <a:spAutoFit/>
          </a:bodyPr>
          <a:lstStyle/>
          <a:p>
            <a:r>
              <a:rPr lang="en-US" dirty="0" smtClean="0">
                <a:solidFill>
                  <a:srgbClr val="C00000"/>
                </a:solidFill>
              </a:rPr>
              <a:t>[A</a:t>
            </a:r>
            <a:r>
              <a:rPr lang="en-US" baseline="-25000" dirty="0">
                <a:solidFill>
                  <a:srgbClr val="C00000"/>
                </a:solidFill>
              </a:rPr>
              <a:t>1</a:t>
            </a:r>
            <a:r>
              <a:rPr lang="en-US" dirty="0" smtClean="0">
                <a:solidFill>
                  <a:srgbClr val="C00000"/>
                </a:solidFill>
              </a:rPr>
              <a:t>]</a:t>
            </a:r>
            <a:endParaRPr lang="en-US" dirty="0">
              <a:solidFill>
                <a:srgbClr val="C00000"/>
              </a:solidFill>
            </a:endParaRPr>
          </a:p>
        </p:txBody>
      </p:sp>
      <p:sp>
        <p:nvSpPr>
          <p:cNvPr id="53" name="TextBox 52"/>
          <p:cNvSpPr txBox="1"/>
          <p:nvPr/>
        </p:nvSpPr>
        <p:spPr>
          <a:xfrm>
            <a:off x="6015416" y="4871378"/>
            <a:ext cx="718466" cy="461665"/>
          </a:xfrm>
          <a:prstGeom prst="rect">
            <a:avLst/>
          </a:prstGeom>
          <a:noFill/>
        </p:spPr>
        <p:txBody>
          <a:bodyPr wrap="none" rtlCol="0">
            <a:spAutoFit/>
          </a:bodyPr>
          <a:lstStyle/>
          <a:p>
            <a:r>
              <a:rPr lang="en-US" dirty="0" smtClean="0">
                <a:solidFill>
                  <a:srgbClr val="C00000"/>
                </a:solidFill>
              </a:rPr>
              <a:t>[A</a:t>
            </a:r>
            <a:r>
              <a:rPr lang="en-US" baseline="-25000" dirty="0">
                <a:solidFill>
                  <a:srgbClr val="C00000"/>
                </a:solidFill>
              </a:rPr>
              <a:t>2</a:t>
            </a:r>
            <a:r>
              <a:rPr lang="en-US" dirty="0" smtClean="0">
                <a:solidFill>
                  <a:srgbClr val="C00000"/>
                </a:solidFill>
              </a:rPr>
              <a:t>]</a:t>
            </a:r>
            <a:endParaRPr lang="en-US" dirty="0">
              <a:solidFill>
                <a:srgbClr val="C00000"/>
              </a:solidFill>
            </a:endParaRPr>
          </a:p>
        </p:txBody>
      </p:sp>
      <p:sp>
        <p:nvSpPr>
          <p:cNvPr id="54" name="TextBox 53"/>
          <p:cNvSpPr txBox="1"/>
          <p:nvPr/>
        </p:nvSpPr>
        <p:spPr>
          <a:xfrm>
            <a:off x="5216636" y="4871378"/>
            <a:ext cx="718466" cy="461665"/>
          </a:xfrm>
          <a:prstGeom prst="rect">
            <a:avLst/>
          </a:prstGeom>
          <a:noFill/>
        </p:spPr>
        <p:txBody>
          <a:bodyPr wrap="none" rtlCol="0">
            <a:spAutoFit/>
          </a:bodyPr>
          <a:lstStyle/>
          <a:p>
            <a:r>
              <a:rPr lang="en-US" dirty="0" smtClean="0">
                <a:solidFill>
                  <a:srgbClr val="C00000"/>
                </a:solidFill>
              </a:rPr>
              <a:t>[A</a:t>
            </a:r>
            <a:r>
              <a:rPr lang="en-US" baseline="-25000" dirty="0">
                <a:solidFill>
                  <a:srgbClr val="C00000"/>
                </a:solidFill>
              </a:rPr>
              <a:t>3</a:t>
            </a:r>
            <a:r>
              <a:rPr lang="en-US" dirty="0" smtClean="0">
                <a:solidFill>
                  <a:srgbClr val="C00000"/>
                </a:solidFill>
              </a:rPr>
              <a:t>]</a:t>
            </a:r>
            <a:endParaRPr lang="en-US" dirty="0">
              <a:solidFill>
                <a:srgbClr val="C00000"/>
              </a:solidFill>
            </a:endParaRPr>
          </a:p>
        </p:txBody>
      </p:sp>
      <p:cxnSp>
        <p:nvCxnSpPr>
          <p:cNvPr id="57" name="Straight Connector 56"/>
          <p:cNvCxnSpPr/>
          <p:nvPr/>
        </p:nvCxnSpPr>
        <p:spPr bwMode="auto">
          <a:xfrm flipV="1">
            <a:off x="5079634" y="1628800"/>
            <a:ext cx="3452806" cy="315144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Oval 57"/>
          <p:cNvSpPr/>
          <p:nvPr/>
        </p:nvSpPr>
        <p:spPr bwMode="auto">
          <a:xfrm>
            <a:off x="5467528" y="4274867"/>
            <a:ext cx="216681" cy="218089"/>
          </a:xfrm>
          <a:prstGeom prst="ellipse">
            <a:avLst/>
          </a:prstGeom>
          <a:solidFill>
            <a:srgbClr val="FFFF00"/>
          </a:solidFill>
          <a:ln w="9525" cap="flat" cmpd="sng" algn="ctr">
            <a:solidFill>
              <a:srgbClr val="C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p:txBody>
      </p:sp>
      <p:sp>
        <p:nvSpPr>
          <p:cNvPr id="60" name="Oval 59"/>
          <p:cNvSpPr/>
          <p:nvPr/>
        </p:nvSpPr>
        <p:spPr bwMode="auto">
          <a:xfrm>
            <a:off x="6223432" y="3549443"/>
            <a:ext cx="216681" cy="218089"/>
          </a:xfrm>
          <a:prstGeom prst="ellipse">
            <a:avLst/>
          </a:prstGeom>
          <a:solidFill>
            <a:srgbClr val="FFFF00"/>
          </a:solidFill>
          <a:ln w="9525" cap="flat" cmpd="sng" algn="ctr">
            <a:solidFill>
              <a:srgbClr val="C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p:txBody>
      </p:sp>
      <p:sp>
        <p:nvSpPr>
          <p:cNvPr id="61" name="Oval 60"/>
          <p:cNvSpPr/>
          <p:nvPr/>
        </p:nvSpPr>
        <p:spPr bwMode="auto">
          <a:xfrm>
            <a:off x="7137832" y="2708195"/>
            <a:ext cx="216681" cy="218089"/>
          </a:xfrm>
          <a:prstGeom prst="ellipse">
            <a:avLst/>
          </a:prstGeom>
          <a:solidFill>
            <a:srgbClr val="FFFF00"/>
          </a:solidFill>
          <a:ln w="9525" cap="flat" cmpd="sng" algn="ctr">
            <a:solidFill>
              <a:srgbClr val="C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p:txBody>
      </p:sp>
      <p:sp>
        <p:nvSpPr>
          <p:cNvPr id="62" name="Oval 61"/>
          <p:cNvSpPr/>
          <p:nvPr/>
        </p:nvSpPr>
        <p:spPr bwMode="auto">
          <a:xfrm>
            <a:off x="8363128" y="1592627"/>
            <a:ext cx="216681" cy="218089"/>
          </a:xfrm>
          <a:prstGeom prst="ellipse">
            <a:avLst/>
          </a:prstGeom>
          <a:solidFill>
            <a:srgbClr val="FFFF00"/>
          </a:solidFill>
          <a:ln w="9525" cap="flat" cmpd="sng" algn="ctr">
            <a:solidFill>
              <a:srgbClr val="C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ahoma" pitchFamily="34" charset="0"/>
            </a:endParaRPr>
          </a:p>
        </p:txBody>
      </p:sp>
      <p:cxnSp>
        <p:nvCxnSpPr>
          <p:cNvPr id="63" name="Straight Arrow Connector 62"/>
          <p:cNvCxnSpPr/>
          <p:nvPr/>
        </p:nvCxnSpPr>
        <p:spPr bwMode="auto">
          <a:xfrm flipH="1">
            <a:off x="1353312" y="5486400"/>
            <a:ext cx="2377440" cy="5979"/>
          </a:xfrm>
          <a:prstGeom prst="straightConnector1">
            <a:avLst/>
          </a:prstGeom>
          <a:solidFill>
            <a:schemeClr val="accent1"/>
          </a:solidFill>
          <a:ln w="38100" cap="flat" cmpd="sng" algn="ctr">
            <a:solidFill>
              <a:schemeClr val="tx1"/>
            </a:solidFill>
            <a:prstDash val="sysDot"/>
            <a:round/>
            <a:headEnd type="oval" w="lg" len="lg"/>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8" name="Straight Arrow Connector 67"/>
          <p:cNvCxnSpPr/>
          <p:nvPr/>
        </p:nvCxnSpPr>
        <p:spPr bwMode="auto">
          <a:xfrm flipH="1">
            <a:off x="1353312" y="3929957"/>
            <a:ext cx="654130" cy="0"/>
          </a:xfrm>
          <a:prstGeom prst="straightConnector1">
            <a:avLst/>
          </a:prstGeom>
          <a:solidFill>
            <a:schemeClr val="accent1"/>
          </a:solidFill>
          <a:ln w="38100" cap="flat" cmpd="sng" algn="ctr">
            <a:solidFill>
              <a:schemeClr val="tx1"/>
            </a:solidFill>
            <a:prstDash val="sysDot"/>
            <a:round/>
            <a:headEnd type="oval" w="lg" len="lg"/>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Straight Arrow Connector 70"/>
          <p:cNvCxnSpPr/>
          <p:nvPr/>
        </p:nvCxnSpPr>
        <p:spPr bwMode="auto">
          <a:xfrm flipH="1" flipV="1">
            <a:off x="1408031" y="2944095"/>
            <a:ext cx="164737" cy="18561"/>
          </a:xfrm>
          <a:prstGeom prst="straightConnector1">
            <a:avLst/>
          </a:prstGeom>
          <a:solidFill>
            <a:schemeClr val="accent1"/>
          </a:solidFill>
          <a:ln w="38100" cap="flat" cmpd="sng" algn="ctr">
            <a:solidFill>
              <a:schemeClr val="tx1"/>
            </a:solidFill>
            <a:prstDash val="sysDot"/>
            <a:round/>
            <a:headEnd type="oval" w="lg" len="lg"/>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Straight Arrow Connector 72"/>
          <p:cNvCxnSpPr/>
          <p:nvPr/>
        </p:nvCxnSpPr>
        <p:spPr bwMode="auto">
          <a:xfrm flipH="1">
            <a:off x="1318034" y="6043952"/>
            <a:ext cx="3880314" cy="5980"/>
          </a:xfrm>
          <a:prstGeom prst="straightConnector1">
            <a:avLst/>
          </a:prstGeom>
          <a:solidFill>
            <a:schemeClr val="accent1"/>
          </a:solidFill>
          <a:ln w="38100" cap="flat" cmpd="sng" algn="ctr">
            <a:solidFill>
              <a:schemeClr val="tx1"/>
            </a:solidFill>
            <a:prstDash val="sysDot"/>
            <a:round/>
            <a:headEnd type="oval" w="lg" len="lg"/>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0539761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6.1.2 – Experimental Procedures</a:t>
            </a:r>
            <a:endParaRPr lang="en-US" dirty="0"/>
          </a:p>
        </p:txBody>
      </p:sp>
      <p:sp>
        <p:nvSpPr>
          <p:cNvPr id="3" name="Content Placeholder 2"/>
          <p:cNvSpPr>
            <a:spLocks noGrp="1"/>
          </p:cNvSpPr>
          <p:nvPr>
            <p:ph idx="1"/>
          </p:nvPr>
        </p:nvSpPr>
        <p:spPr>
          <a:xfrm>
            <a:off x="0" y="1052736"/>
            <a:ext cx="9144000" cy="4392488"/>
          </a:xfrm>
        </p:spPr>
        <p:txBody>
          <a:bodyPr/>
          <a:lstStyle/>
          <a:p>
            <a:r>
              <a:rPr lang="en-US" dirty="0"/>
              <a:t>6.1.2 </a:t>
            </a:r>
            <a:r>
              <a:rPr lang="en-US" b="1" dirty="0"/>
              <a:t>Describe</a:t>
            </a:r>
            <a:r>
              <a:rPr lang="en-US" dirty="0"/>
              <a:t> suitable experimental procedures for measuring rates of reactions. (2) </a:t>
            </a:r>
            <a:endParaRPr lang="en-US" dirty="0" smtClean="0"/>
          </a:p>
          <a:p>
            <a:r>
              <a:rPr lang="en-US" dirty="0" smtClean="0"/>
              <a:t>Reaction rates can be monitored during (but not limited to) changes in the following:</a:t>
            </a:r>
          </a:p>
          <a:p>
            <a:pPr lvl="1"/>
            <a:r>
              <a:rPr lang="en-US" dirty="0" smtClean="0"/>
              <a:t>Color</a:t>
            </a:r>
          </a:p>
          <a:p>
            <a:pPr lvl="1"/>
            <a:r>
              <a:rPr lang="en-US" dirty="0" smtClean="0"/>
              <a:t>Formation of a precipitate (solid)</a:t>
            </a:r>
          </a:p>
          <a:p>
            <a:pPr lvl="1"/>
            <a:r>
              <a:rPr lang="en-US" dirty="0" smtClean="0"/>
              <a:t>Change in mass (gas produced causing loss, </a:t>
            </a:r>
            <a:r>
              <a:rPr lang="en-US" dirty="0" err="1" smtClean="0"/>
              <a:t>etc</a:t>
            </a:r>
            <a:r>
              <a:rPr lang="en-US" dirty="0" smtClean="0"/>
              <a:t>)</a:t>
            </a:r>
          </a:p>
          <a:p>
            <a:pPr lvl="1"/>
            <a:r>
              <a:rPr lang="en-US" dirty="0" smtClean="0"/>
              <a:t>Volume of gas produced</a:t>
            </a:r>
          </a:p>
          <a:p>
            <a:pPr lvl="1"/>
            <a:r>
              <a:rPr lang="en-US" dirty="0" smtClean="0"/>
              <a:t>Time taken for a given mass of a product to appear</a:t>
            </a:r>
          </a:p>
          <a:p>
            <a:pPr lvl="1"/>
            <a:r>
              <a:rPr lang="en-US" dirty="0" smtClean="0"/>
              <a:t>pH</a:t>
            </a:r>
          </a:p>
          <a:p>
            <a:pPr lvl="2"/>
            <a:r>
              <a:rPr lang="en-US" sz="2800" dirty="0" smtClean="0"/>
              <a:t>Temperature</a:t>
            </a:r>
            <a:endParaRPr lang="en-US" sz="2800" dirty="0"/>
          </a:p>
          <a:p>
            <a:endParaRPr lang="en-US" dirty="0"/>
          </a:p>
        </p:txBody>
      </p:sp>
    </p:spTree>
    <p:extLst>
      <p:ext uri="{BB962C8B-B14F-4D97-AF65-F5344CB8AC3E}">
        <p14:creationId xmlns:p14="http://schemas.microsoft.com/office/powerpoint/2010/main" val="41305635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6.1.2 – Reactions Producing Gas</a:t>
            </a:r>
            <a:endParaRPr lang="en-US" dirty="0"/>
          </a:p>
        </p:txBody>
      </p:sp>
      <p:sp>
        <p:nvSpPr>
          <p:cNvPr id="3" name="Content Placeholder 2"/>
          <p:cNvSpPr>
            <a:spLocks noGrp="1"/>
          </p:cNvSpPr>
          <p:nvPr>
            <p:ph idx="1"/>
          </p:nvPr>
        </p:nvSpPr>
        <p:spPr/>
        <p:txBody>
          <a:bodyPr/>
          <a:lstStyle/>
          <a:p>
            <a:r>
              <a:rPr lang="en-US" dirty="0" smtClean="0"/>
              <a:t>Collection of the gas produced at regular time intervals (keeping P constant) </a:t>
            </a:r>
          </a:p>
          <a:p>
            <a:r>
              <a:rPr lang="en-US" dirty="0" smtClean="0"/>
              <a:t>A gas syringe is often used or inverted </a:t>
            </a:r>
            <a:r>
              <a:rPr lang="en-US" dirty="0" err="1" smtClean="0"/>
              <a:t>buret</a:t>
            </a:r>
            <a:r>
              <a:rPr lang="en-US" dirty="0" smtClean="0"/>
              <a:t> in water</a:t>
            </a:r>
          </a:p>
          <a:p>
            <a:r>
              <a:rPr lang="en-US" dirty="0" smtClean="0"/>
              <a:t>Mg(s) + 2HCl (</a:t>
            </a:r>
            <a:r>
              <a:rPr lang="en-US" dirty="0" err="1" smtClean="0"/>
              <a:t>aq</a:t>
            </a:r>
            <a:r>
              <a:rPr lang="en-US" dirty="0" smtClean="0"/>
              <a:t>) </a:t>
            </a:r>
            <a:r>
              <a:rPr lang="en-US" dirty="0" smtClean="0">
                <a:sym typeface="Wingdings" pitchFamily="2" charset="2"/>
              </a:rPr>
              <a:t> MgCl</a:t>
            </a:r>
            <a:r>
              <a:rPr lang="en-US" baseline="-25000" dirty="0" smtClean="0">
                <a:sym typeface="Wingdings" pitchFamily="2" charset="2"/>
              </a:rPr>
              <a:t>2</a:t>
            </a:r>
            <a:r>
              <a:rPr lang="en-US" dirty="0" smtClean="0">
                <a:sym typeface="Wingdings" pitchFamily="2" charset="2"/>
              </a:rPr>
              <a:t> (</a:t>
            </a:r>
            <a:r>
              <a:rPr lang="en-US" dirty="0" err="1" smtClean="0">
                <a:sym typeface="Wingdings" pitchFamily="2" charset="2"/>
              </a:rPr>
              <a:t>aq</a:t>
            </a:r>
            <a:r>
              <a:rPr lang="en-US" dirty="0" smtClean="0">
                <a:sym typeface="Wingdings" pitchFamily="2" charset="2"/>
              </a:rPr>
              <a:t>) + H</a:t>
            </a:r>
            <a:r>
              <a:rPr lang="en-US" baseline="-25000" dirty="0" smtClean="0">
                <a:sym typeface="Wingdings" pitchFamily="2" charset="2"/>
              </a:rPr>
              <a:t>2</a:t>
            </a:r>
            <a:r>
              <a:rPr lang="en-US" dirty="0" smtClean="0">
                <a:sym typeface="Wingdings" pitchFamily="2" charset="2"/>
              </a:rPr>
              <a:t> (g)</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0560" y="4062176"/>
            <a:ext cx="4286250" cy="2657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32393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6.1.2 – Change in Mass</a:t>
            </a:r>
            <a:endParaRPr lang="en-US" dirty="0"/>
          </a:p>
        </p:txBody>
      </p:sp>
      <p:sp>
        <p:nvSpPr>
          <p:cNvPr id="3" name="Content Placeholder 2"/>
          <p:cNvSpPr>
            <a:spLocks noGrp="1"/>
          </p:cNvSpPr>
          <p:nvPr>
            <p:ph idx="1"/>
          </p:nvPr>
        </p:nvSpPr>
        <p:spPr/>
        <p:txBody>
          <a:bodyPr/>
          <a:lstStyle/>
          <a:p>
            <a:r>
              <a:rPr lang="en-US" dirty="0" smtClean="0"/>
              <a:t>This does not disobey the law of conservation of mass</a:t>
            </a:r>
          </a:p>
          <a:p>
            <a:r>
              <a:rPr lang="en-US" dirty="0" smtClean="0"/>
              <a:t>If a gas is given off, the solid products will have a different mass than the reactants</a:t>
            </a:r>
          </a:p>
          <a:p>
            <a:r>
              <a:rPr lang="en-US" dirty="0" smtClean="0"/>
              <a:t>Gas must be heavier than say H</a:t>
            </a:r>
            <a:r>
              <a:rPr lang="en-US" baseline="-25000" dirty="0" smtClean="0"/>
              <a:t>2</a:t>
            </a:r>
            <a:r>
              <a:rPr lang="en-US" dirty="0" smtClean="0"/>
              <a:t> to work</a:t>
            </a:r>
          </a:p>
          <a:p>
            <a:r>
              <a:rPr lang="en-US" dirty="0" smtClean="0"/>
              <a:t>CaCO</a:t>
            </a:r>
            <a:r>
              <a:rPr lang="en-US" baseline="-25000" dirty="0" smtClean="0"/>
              <a:t>3</a:t>
            </a:r>
            <a:r>
              <a:rPr lang="en-US" dirty="0" smtClean="0"/>
              <a:t>(s) + 2HCl(</a:t>
            </a:r>
            <a:r>
              <a:rPr lang="en-US" dirty="0" err="1" smtClean="0"/>
              <a:t>aq</a:t>
            </a:r>
            <a:r>
              <a:rPr lang="en-US" dirty="0" smtClean="0"/>
              <a:t>) </a:t>
            </a:r>
            <a:r>
              <a:rPr lang="en-US" dirty="0" smtClean="0">
                <a:sym typeface="Wingdings" pitchFamily="2" charset="2"/>
              </a:rPr>
              <a:t> CaCl</a:t>
            </a:r>
            <a:r>
              <a:rPr lang="en-US" baseline="-25000" dirty="0" smtClean="0">
                <a:sym typeface="Wingdings" pitchFamily="2" charset="2"/>
              </a:rPr>
              <a:t>2</a:t>
            </a:r>
            <a:r>
              <a:rPr lang="en-US" dirty="0" smtClean="0">
                <a:sym typeface="Wingdings" pitchFamily="2" charset="2"/>
              </a:rPr>
              <a:t>(</a:t>
            </a:r>
            <a:r>
              <a:rPr lang="en-US" dirty="0" err="1" smtClean="0">
                <a:sym typeface="Wingdings" pitchFamily="2" charset="2"/>
              </a:rPr>
              <a:t>aq</a:t>
            </a:r>
            <a:r>
              <a:rPr lang="en-US" dirty="0" smtClean="0">
                <a:sym typeface="Wingdings" pitchFamily="2" charset="2"/>
              </a:rPr>
              <a:t>) + CO</a:t>
            </a:r>
            <a:r>
              <a:rPr lang="en-US" baseline="-25000" dirty="0" smtClean="0">
                <a:sym typeface="Wingdings" pitchFamily="2" charset="2"/>
              </a:rPr>
              <a:t>2</a:t>
            </a:r>
            <a:r>
              <a:rPr lang="en-US" dirty="0" smtClean="0">
                <a:sym typeface="Wingdings" pitchFamily="2" charset="2"/>
              </a:rPr>
              <a:t>(g) + H</a:t>
            </a:r>
            <a:r>
              <a:rPr lang="en-US" baseline="-25000" dirty="0" smtClean="0">
                <a:sym typeface="Wingdings" pitchFamily="2" charset="2"/>
              </a:rPr>
              <a:t>2</a:t>
            </a:r>
            <a:r>
              <a:rPr lang="en-US" dirty="0" smtClean="0">
                <a:sym typeface="Wingdings" pitchFamily="2" charset="2"/>
              </a:rPr>
              <a:t>O</a:t>
            </a:r>
            <a:endParaRPr lang="en-US" dirty="0"/>
          </a:p>
        </p:txBody>
      </p:sp>
    </p:spTree>
    <p:extLst>
      <p:ext uri="{BB962C8B-B14F-4D97-AF65-F5344CB8AC3E}">
        <p14:creationId xmlns:p14="http://schemas.microsoft.com/office/powerpoint/2010/main" val="2232280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6.1 Rates of reaction - 2 hours</a:t>
            </a:r>
            <a:r>
              <a:rPr lang="en-US" dirty="0"/>
              <a:t> </a:t>
            </a:r>
          </a:p>
        </p:txBody>
      </p:sp>
      <p:sp>
        <p:nvSpPr>
          <p:cNvPr id="3" name="Content Placeholder 2"/>
          <p:cNvSpPr>
            <a:spLocks noGrp="1"/>
          </p:cNvSpPr>
          <p:nvPr>
            <p:ph idx="1"/>
          </p:nvPr>
        </p:nvSpPr>
        <p:spPr/>
        <p:txBody>
          <a:bodyPr/>
          <a:lstStyle/>
          <a:p>
            <a:r>
              <a:rPr lang="en-US" dirty="0" smtClean="0"/>
              <a:t>6.1.1 </a:t>
            </a:r>
            <a:r>
              <a:rPr lang="en-US" b="1" dirty="0"/>
              <a:t>Define</a:t>
            </a:r>
            <a:r>
              <a:rPr lang="en-US" dirty="0"/>
              <a:t> the term rate of reaction. (1) </a:t>
            </a:r>
            <a:endParaRPr lang="en-US" dirty="0" smtClean="0"/>
          </a:p>
          <a:p>
            <a:r>
              <a:rPr lang="en-US" dirty="0" smtClean="0"/>
              <a:t>6.1.2 </a:t>
            </a:r>
            <a:r>
              <a:rPr lang="en-US" b="1" dirty="0"/>
              <a:t>Describe</a:t>
            </a:r>
            <a:r>
              <a:rPr lang="en-US" dirty="0"/>
              <a:t> suitable experimental procedures for measuring rates of reactions. (2) </a:t>
            </a:r>
            <a:endParaRPr lang="en-US" dirty="0" smtClean="0"/>
          </a:p>
          <a:p>
            <a:r>
              <a:rPr lang="en-US" dirty="0" smtClean="0"/>
              <a:t>6.1.3 </a:t>
            </a:r>
            <a:r>
              <a:rPr lang="en-US" b="1" dirty="0" smtClean="0"/>
              <a:t>Analyze</a:t>
            </a:r>
            <a:r>
              <a:rPr lang="en-US" dirty="0" smtClean="0"/>
              <a:t> </a:t>
            </a:r>
            <a:r>
              <a:rPr lang="en-US" dirty="0"/>
              <a:t>data from rate experiments. (3) </a:t>
            </a:r>
          </a:p>
        </p:txBody>
      </p:sp>
    </p:spTree>
    <p:extLst>
      <p:ext uri="{BB962C8B-B14F-4D97-AF65-F5344CB8AC3E}">
        <p14:creationId xmlns:p14="http://schemas.microsoft.com/office/powerpoint/2010/main" val="10548000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48680"/>
            <a:ext cx="8928992" cy="819944"/>
          </a:xfrm>
        </p:spPr>
        <p:txBody>
          <a:bodyPr/>
          <a:lstStyle/>
          <a:p>
            <a:r>
              <a:rPr lang="en-US" dirty="0" smtClean="0"/>
              <a:t>6.1.2 – Change in transmission of light</a:t>
            </a:r>
            <a:endParaRPr lang="en-US" dirty="0"/>
          </a:p>
        </p:txBody>
      </p:sp>
      <p:sp>
        <p:nvSpPr>
          <p:cNvPr id="3" name="Content Placeholder 2"/>
          <p:cNvSpPr>
            <a:spLocks noGrp="1"/>
          </p:cNvSpPr>
          <p:nvPr>
            <p:ph idx="1"/>
          </p:nvPr>
        </p:nvSpPr>
        <p:spPr/>
        <p:txBody>
          <a:bodyPr/>
          <a:lstStyle/>
          <a:p>
            <a:r>
              <a:rPr lang="en-US" dirty="0" err="1" smtClean="0"/>
              <a:t>Colorimetry</a:t>
            </a:r>
            <a:r>
              <a:rPr lang="en-US" dirty="0" smtClean="0"/>
              <a:t> or </a:t>
            </a:r>
            <a:r>
              <a:rPr lang="en-US" dirty="0" err="1" smtClean="0"/>
              <a:t>Spectrophometry</a:t>
            </a:r>
            <a:endParaRPr lang="en-US" dirty="0" smtClean="0"/>
          </a:p>
          <a:p>
            <a:r>
              <a:rPr lang="en-US" dirty="0" smtClean="0"/>
              <a:t>If one of the reactants or products is colored and has an absorption in the visible region (320-800nm)</a:t>
            </a:r>
          </a:p>
          <a:p>
            <a:r>
              <a:rPr lang="en-US" dirty="0" smtClean="0"/>
              <a:t>As concentration of one material increases or decreases, a change in absorption at that spectrum is apparent</a:t>
            </a:r>
          </a:p>
          <a:p>
            <a:r>
              <a:rPr lang="en-US" dirty="0" smtClean="0"/>
              <a:t>2HI(g) </a:t>
            </a:r>
            <a:r>
              <a:rPr lang="en-US" dirty="0" smtClean="0">
                <a:sym typeface="Wingdings" pitchFamily="2" charset="2"/>
              </a:rPr>
              <a:t> H</a:t>
            </a:r>
            <a:r>
              <a:rPr lang="en-US" baseline="-25000" dirty="0" smtClean="0">
                <a:sym typeface="Wingdings" pitchFamily="2" charset="2"/>
              </a:rPr>
              <a:t>2</a:t>
            </a:r>
            <a:r>
              <a:rPr lang="en-US" dirty="0" smtClean="0">
                <a:sym typeface="Wingdings" pitchFamily="2" charset="2"/>
              </a:rPr>
              <a:t>(g) + I</a:t>
            </a:r>
            <a:r>
              <a:rPr lang="en-US" baseline="-25000" dirty="0" smtClean="0">
                <a:sym typeface="Wingdings" pitchFamily="2" charset="2"/>
              </a:rPr>
              <a:t>2</a:t>
            </a:r>
            <a:r>
              <a:rPr lang="en-US" dirty="0" smtClean="0">
                <a:sym typeface="Wingdings" pitchFamily="2" charset="2"/>
              </a:rPr>
              <a:t>(g)</a:t>
            </a:r>
          </a:p>
          <a:p>
            <a:pPr lvl="1"/>
            <a:r>
              <a:rPr lang="en-US" dirty="0" smtClean="0">
                <a:sym typeface="Wingdings" pitchFamily="2" charset="2"/>
              </a:rPr>
              <a:t>HI and H</a:t>
            </a:r>
            <a:r>
              <a:rPr lang="en-US" baseline="-25000" dirty="0" smtClean="0">
                <a:sym typeface="Wingdings" pitchFamily="2" charset="2"/>
              </a:rPr>
              <a:t>2</a:t>
            </a:r>
            <a:r>
              <a:rPr lang="en-US" dirty="0" smtClean="0">
                <a:sym typeface="Wingdings" pitchFamily="2" charset="2"/>
              </a:rPr>
              <a:t> are both colorless</a:t>
            </a:r>
          </a:p>
          <a:p>
            <a:pPr lvl="1"/>
            <a:r>
              <a:rPr lang="en-US" dirty="0" smtClean="0">
                <a:sym typeface="Wingdings" pitchFamily="2" charset="2"/>
              </a:rPr>
              <a:t>I</a:t>
            </a:r>
            <a:r>
              <a:rPr lang="en-US" baseline="-25000" dirty="0" smtClean="0">
                <a:sym typeface="Wingdings" pitchFamily="2" charset="2"/>
              </a:rPr>
              <a:t>2</a:t>
            </a:r>
            <a:r>
              <a:rPr lang="en-US" dirty="0" smtClean="0">
                <a:sym typeface="Wingdings" pitchFamily="2" charset="2"/>
              </a:rPr>
              <a:t> is a colored gas</a:t>
            </a:r>
          </a:p>
        </p:txBody>
      </p:sp>
    </p:spTree>
    <p:extLst>
      <p:ext uri="{BB962C8B-B14F-4D97-AF65-F5344CB8AC3E}">
        <p14:creationId xmlns:p14="http://schemas.microsoft.com/office/powerpoint/2010/main" val="6942134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48680"/>
            <a:ext cx="8928992" cy="819944"/>
          </a:xfrm>
        </p:spPr>
        <p:txBody>
          <a:bodyPr/>
          <a:lstStyle/>
          <a:p>
            <a:r>
              <a:rPr lang="en-US" dirty="0" smtClean="0"/>
              <a:t>6.1.2 – Change in concentration measured with titration</a:t>
            </a:r>
            <a:endParaRPr lang="en-US" dirty="0"/>
          </a:p>
        </p:txBody>
      </p:sp>
      <p:sp>
        <p:nvSpPr>
          <p:cNvPr id="3" name="Content Placeholder 2"/>
          <p:cNvSpPr>
            <a:spLocks noGrp="1"/>
          </p:cNvSpPr>
          <p:nvPr>
            <p:ph idx="1"/>
          </p:nvPr>
        </p:nvSpPr>
        <p:spPr/>
        <p:txBody>
          <a:bodyPr/>
          <a:lstStyle/>
          <a:p>
            <a:r>
              <a:rPr lang="en-US" dirty="0" smtClean="0"/>
              <a:t>At time intervals, collections of the product can be tested by titrating against a ‘standard’ (known) value</a:t>
            </a:r>
          </a:p>
          <a:p>
            <a:r>
              <a:rPr lang="en-US" dirty="0" smtClean="0"/>
              <a:t>To keep materials from continuing to react after samples are drawn they can be </a:t>
            </a:r>
            <a:r>
              <a:rPr lang="en-US" b="1" dirty="0" smtClean="0"/>
              <a:t>quenched</a:t>
            </a:r>
            <a:r>
              <a:rPr lang="en-US" dirty="0" smtClean="0"/>
              <a:t>. A material is added which effectively stops the reaction in the sample at the moment it’s withdrawn. Like a ‘freeze frame.’</a:t>
            </a:r>
          </a:p>
          <a:p>
            <a:r>
              <a:rPr lang="en-US" dirty="0" smtClean="0"/>
              <a:t>H</a:t>
            </a:r>
            <a:r>
              <a:rPr lang="en-US" baseline="-25000" dirty="0" smtClean="0"/>
              <a:t>2</a:t>
            </a:r>
            <a:r>
              <a:rPr lang="en-US" dirty="0" smtClean="0"/>
              <a:t>O</a:t>
            </a:r>
            <a:r>
              <a:rPr lang="en-US" baseline="-25000" dirty="0" smtClean="0"/>
              <a:t>2</a:t>
            </a:r>
            <a:r>
              <a:rPr lang="en-US" dirty="0" smtClean="0"/>
              <a:t>(</a:t>
            </a:r>
            <a:r>
              <a:rPr lang="en-US" dirty="0" err="1" smtClean="0"/>
              <a:t>aq</a:t>
            </a:r>
            <a:r>
              <a:rPr lang="en-US" dirty="0" smtClean="0"/>
              <a:t>) + 2H</a:t>
            </a:r>
            <a:r>
              <a:rPr lang="en-US" baseline="30000" dirty="0" smtClean="0"/>
              <a:t>+</a:t>
            </a:r>
            <a:r>
              <a:rPr lang="en-US" dirty="0" smtClean="0"/>
              <a:t>(</a:t>
            </a:r>
            <a:r>
              <a:rPr lang="en-US" dirty="0" err="1" smtClean="0"/>
              <a:t>aq</a:t>
            </a:r>
            <a:r>
              <a:rPr lang="en-US" dirty="0" smtClean="0"/>
              <a:t>) + 2I</a:t>
            </a:r>
            <a:r>
              <a:rPr lang="en-US" baseline="30000" dirty="0" smtClean="0"/>
              <a:t>-</a:t>
            </a:r>
            <a:r>
              <a:rPr lang="en-US" dirty="0" smtClean="0"/>
              <a:t>(</a:t>
            </a:r>
            <a:r>
              <a:rPr lang="en-US" dirty="0" err="1" smtClean="0"/>
              <a:t>aq</a:t>
            </a:r>
            <a:r>
              <a:rPr lang="en-US" dirty="0" smtClean="0"/>
              <a:t>) </a:t>
            </a:r>
            <a:r>
              <a:rPr lang="en-US" dirty="0" smtClean="0">
                <a:sym typeface="Wingdings" pitchFamily="2" charset="2"/>
              </a:rPr>
              <a:t> I</a:t>
            </a:r>
            <a:r>
              <a:rPr lang="en-US" baseline="-25000" dirty="0" smtClean="0">
                <a:sym typeface="Wingdings" pitchFamily="2" charset="2"/>
              </a:rPr>
              <a:t>2</a:t>
            </a:r>
            <a:r>
              <a:rPr lang="en-US" dirty="0" smtClean="0">
                <a:sym typeface="Wingdings" pitchFamily="2" charset="2"/>
              </a:rPr>
              <a:t>(g) + 2H</a:t>
            </a:r>
            <a:r>
              <a:rPr lang="en-US" baseline="-25000" dirty="0" smtClean="0">
                <a:sym typeface="Wingdings" pitchFamily="2" charset="2"/>
              </a:rPr>
              <a:t>2</a:t>
            </a:r>
            <a:r>
              <a:rPr lang="en-US" dirty="0" smtClean="0">
                <a:sym typeface="Wingdings" pitchFamily="2" charset="2"/>
              </a:rPr>
              <a:t>O(l)</a:t>
            </a:r>
            <a:endParaRPr lang="en-US" dirty="0"/>
          </a:p>
        </p:txBody>
      </p:sp>
    </p:spTree>
    <p:extLst>
      <p:ext uri="{BB962C8B-B14F-4D97-AF65-F5344CB8AC3E}">
        <p14:creationId xmlns:p14="http://schemas.microsoft.com/office/powerpoint/2010/main" val="30538811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48680"/>
            <a:ext cx="8928992" cy="819944"/>
          </a:xfrm>
        </p:spPr>
        <p:txBody>
          <a:bodyPr/>
          <a:lstStyle/>
          <a:p>
            <a:r>
              <a:rPr lang="en-US" dirty="0" smtClean="0"/>
              <a:t>6.1.2 – Change in concentration measured by conductivity</a:t>
            </a:r>
            <a:endParaRPr lang="en-US" dirty="0"/>
          </a:p>
        </p:txBody>
      </p:sp>
      <p:sp>
        <p:nvSpPr>
          <p:cNvPr id="3" name="Content Placeholder 2"/>
          <p:cNvSpPr>
            <a:spLocks noGrp="1"/>
          </p:cNvSpPr>
          <p:nvPr>
            <p:ph idx="1"/>
          </p:nvPr>
        </p:nvSpPr>
        <p:spPr/>
        <p:txBody>
          <a:bodyPr/>
          <a:lstStyle/>
          <a:p>
            <a:r>
              <a:rPr lang="en-US" dirty="0" smtClean="0"/>
              <a:t>The total electrical conductivity is dependent on the concentration of ions in solution</a:t>
            </a:r>
          </a:p>
          <a:p>
            <a:r>
              <a:rPr lang="en-US" dirty="0" smtClean="0"/>
              <a:t>Measured using a conductivity meter</a:t>
            </a:r>
          </a:p>
          <a:p>
            <a:r>
              <a:rPr lang="en-US" dirty="0" smtClean="0"/>
              <a:t>BrO</a:t>
            </a:r>
            <a:r>
              <a:rPr lang="en-US" baseline="-25000" dirty="0" smtClean="0"/>
              <a:t>3</a:t>
            </a:r>
            <a:r>
              <a:rPr lang="en-US" baseline="30000" dirty="0" smtClean="0"/>
              <a:t>-</a:t>
            </a:r>
            <a:r>
              <a:rPr lang="en-US" dirty="0" smtClean="0"/>
              <a:t>(</a:t>
            </a:r>
            <a:r>
              <a:rPr lang="en-US" dirty="0" err="1" smtClean="0"/>
              <a:t>aq</a:t>
            </a:r>
            <a:r>
              <a:rPr lang="en-US" dirty="0" smtClean="0"/>
              <a:t>) + 5Br</a:t>
            </a:r>
            <a:r>
              <a:rPr lang="en-US" baseline="30000" dirty="0" smtClean="0"/>
              <a:t>-</a:t>
            </a:r>
            <a:r>
              <a:rPr lang="en-US" dirty="0" smtClean="0"/>
              <a:t>(</a:t>
            </a:r>
            <a:r>
              <a:rPr lang="en-US" dirty="0" err="1" smtClean="0"/>
              <a:t>aq</a:t>
            </a:r>
            <a:r>
              <a:rPr lang="en-US" dirty="0" smtClean="0"/>
              <a:t>) + 6H</a:t>
            </a:r>
            <a:r>
              <a:rPr lang="en-US" baseline="30000" dirty="0" smtClean="0"/>
              <a:t>+</a:t>
            </a:r>
            <a:r>
              <a:rPr lang="en-US" dirty="0" smtClean="0"/>
              <a:t>(</a:t>
            </a:r>
            <a:r>
              <a:rPr lang="en-US" dirty="0" err="1" smtClean="0"/>
              <a:t>aq</a:t>
            </a:r>
            <a:r>
              <a:rPr lang="en-US" dirty="0" smtClean="0"/>
              <a:t>) </a:t>
            </a:r>
            <a:r>
              <a:rPr lang="en-US" dirty="0" smtClean="0">
                <a:sym typeface="Wingdings" pitchFamily="2" charset="2"/>
              </a:rPr>
              <a:t> 3Br</a:t>
            </a:r>
            <a:r>
              <a:rPr lang="en-US" baseline="-25000" dirty="0" smtClean="0">
                <a:sym typeface="Wingdings" pitchFamily="2" charset="2"/>
              </a:rPr>
              <a:t>2</a:t>
            </a:r>
            <a:r>
              <a:rPr lang="en-US" dirty="0" smtClean="0">
                <a:sym typeface="Wingdings" pitchFamily="2" charset="2"/>
              </a:rPr>
              <a:t>(</a:t>
            </a:r>
            <a:r>
              <a:rPr lang="en-US" dirty="0" err="1" smtClean="0">
                <a:sym typeface="Wingdings" pitchFamily="2" charset="2"/>
              </a:rPr>
              <a:t>aq</a:t>
            </a:r>
            <a:r>
              <a:rPr lang="en-US" dirty="0" smtClean="0">
                <a:sym typeface="Wingdings" pitchFamily="2" charset="2"/>
              </a:rPr>
              <a:t>) + 3H</a:t>
            </a:r>
            <a:r>
              <a:rPr lang="en-US" baseline="-25000" dirty="0" smtClean="0">
                <a:sym typeface="Wingdings" pitchFamily="2" charset="2"/>
              </a:rPr>
              <a:t>2</a:t>
            </a:r>
            <a:r>
              <a:rPr lang="en-US" dirty="0" smtClean="0">
                <a:sym typeface="Wingdings" pitchFamily="2" charset="2"/>
              </a:rPr>
              <a:t>O</a:t>
            </a:r>
          </a:p>
          <a:p>
            <a:r>
              <a:rPr lang="en-US" dirty="0" smtClean="0">
                <a:sym typeface="Wingdings" pitchFamily="2" charset="2"/>
              </a:rPr>
              <a:t>A sharp decrease in the concentration of ions (12  0) is observed, corresponding to a large decrease in conductivity of the solution. </a:t>
            </a:r>
            <a:endParaRPr lang="en-US" dirty="0"/>
          </a:p>
        </p:txBody>
      </p:sp>
    </p:spTree>
    <p:extLst>
      <p:ext uri="{BB962C8B-B14F-4D97-AF65-F5344CB8AC3E}">
        <p14:creationId xmlns:p14="http://schemas.microsoft.com/office/powerpoint/2010/main" val="40184115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080" y="597408"/>
            <a:ext cx="8928992" cy="819944"/>
          </a:xfrm>
        </p:spPr>
        <p:txBody>
          <a:bodyPr/>
          <a:lstStyle/>
          <a:p>
            <a:r>
              <a:rPr lang="en-US" dirty="0" smtClean="0"/>
              <a:t>6.1.2 – Non-continuous methods of detecting change in reaction </a:t>
            </a:r>
            <a:endParaRPr lang="en-US" dirty="0"/>
          </a:p>
        </p:txBody>
      </p:sp>
      <p:sp>
        <p:nvSpPr>
          <p:cNvPr id="3" name="Content Placeholder 2"/>
          <p:cNvSpPr>
            <a:spLocks noGrp="1"/>
          </p:cNvSpPr>
          <p:nvPr>
            <p:ph idx="1"/>
          </p:nvPr>
        </p:nvSpPr>
        <p:spPr/>
        <p:txBody>
          <a:bodyPr/>
          <a:lstStyle/>
          <a:p>
            <a:r>
              <a:rPr lang="en-US" dirty="0" smtClean="0"/>
              <a:t>Sometimes it’s difficult to record a continuous change in the rate of reaction. </a:t>
            </a:r>
          </a:p>
          <a:p>
            <a:r>
              <a:rPr lang="en-US" dirty="0" smtClean="0"/>
              <a:t>In these cases, it may be more convenient to measure the time it takes for a reaction to reach a fixed point (something observable and most likely qualitative)</a:t>
            </a:r>
          </a:p>
          <a:p>
            <a:r>
              <a:rPr lang="en-US" dirty="0" smtClean="0"/>
              <a:t>The ‘end point’ is recorded and the clock is stopped, which is why they are known as </a:t>
            </a:r>
            <a:r>
              <a:rPr lang="en-US" b="1" dirty="0" smtClean="0"/>
              <a:t>clock reactions</a:t>
            </a:r>
          </a:p>
          <a:p>
            <a:pPr lvl="1"/>
            <a:r>
              <a:rPr lang="en-US" dirty="0" smtClean="0"/>
              <a:t>Mg(s) + 2HCl(</a:t>
            </a:r>
            <a:r>
              <a:rPr lang="en-US" dirty="0" err="1" smtClean="0"/>
              <a:t>aq</a:t>
            </a:r>
            <a:r>
              <a:rPr lang="en-US" dirty="0" smtClean="0"/>
              <a:t>) </a:t>
            </a:r>
            <a:r>
              <a:rPr lang="en-US" dirty="0" smtClean="0">
                <a:sym typeface="Wingdings" pitchFamily="2" charset="2"/>
              </a:rPr>
              <a:t> MgCl</a:t>
            </a:r>
            <a:r>
              <a:rPr lang="en-US" baseline="-25000" dirty="0" smtClean="0">
                <a:sym typeface="Wingdings" pitchFamily="2" charset="2"/>
              </a:rPr>
              <a:t>2</a:t>
            </a:r>
            <a:r>
              <a:rPr lang="en-US" dirty="0" smtClean="0">
                <a:sym typeface="Wingdings" pitchFamily="2" charset="2"/>
              </a:rPr>
              <a:t>(</a:t>
            </a:r>
            <a:r>
              <a:rPr lang="en-US" dirty="0" err="1" smtClean="0">
                <a:sym typeface="Wingdings" pitchFamily="2" charset="2"/>
              </a:rPr>
              <a:t>aq</a:t>
            </a:r>
            <a:r>
              <a:rPr lang="en-US" dirty="0" smtClean="0">
                <a:sym typeface="Wingdings" pitchFamily="2" charset="2"/>
              </a:rPr>
              <a:t>) + H</a:t>
            </a:r>
            <a:r>
              <a:rPr lang="en-US" baseline="-25000" dirty="0" smtClean="0">
                <a:sym typeface="Wingdings" pitchFamily="2" charset="2"/>
              </a:rPr>
              <a:t>2</a:t>
            </a:r>
            <a:r>
              <a:rPr lang="en-US" dirty="0" smtClean="0">
                <a:sym typeface="Wingdings" pitchFamily="2" charset="2"/>
              </a:rPr>
              <a:t>(g)</a:t>
            </a:r>
          </a:p>
          <a:p>
            <a:pPr lvl="2"/>
            <a:r>
              <a:rPr lang="en-US" dirty="0" smtClean="0">
                <a:sym typeface="Wingdings" pitchFamily="2" charset="2"/>
              </a:rPr>
              <a:t>Certain time taken for a certain size of Mg ribbon to react completely (no longer visible) with dilute acid</a:t>
            </a:r>
            <a:endParaRPr lang="en-US" dirty="0"/>
          </a:p>
        </p:txBody>
      </p:sp>
    </p:spTree>
    <p:extLst>
      <p:ext uri="{BB962C8B-B14F-4D97-AF65-F5344CB8AC3E}">
        <p14:creationId xmlns:p14="http://schemas.microsoft.com/office/powerpoint/2010/main" val="15775442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6.1.1 – Rate of Reaction</a:t>
            </a:r>
            <a:endParaRPr lang="en-US" dirty="0"/>
          </a:p>
        </p:txBody>
      </p:sp>
      <p:sp>
        <p:nvSpPr>
          <p:cNvPr id="3" name="Content Placeholder 2"/>
          <p:cNvSpPr>
            <a:spLocks noGrp="1"/>
          </p:cNvSpPr>
          <p:nvPr>
            <p:ph idx="1"/>
          </p:nvPr>
        </p:nvSpPr>
        <p:spPr/>
        <p:txBody>
          <a:bodyPr/>
          <a:lstStyle/>
          <a:p>
            <a:r>
              <a:rPr lang="en-US" dirty="0"/>
              <a:t>6.1.1 </a:t>
            </a:r>
            <a:r>
              <a:rPr lang="en-US" b="1" dirty="0"/>
              <a:t>Define</a:t>
            </a:r>
            <a:r>
              <a:rPr lang="en-US" dirty="0"/>
              <a:t> the term rate of reaction. (1) </a:t>
            </a:r>
          </a:p>
          <a:p>
            <a:r>
              <a:rPr lang="en-US" dirty="0" smtClean="0"/>
              <a:t>The branch of chemistry concerned with rates and the sequence of elementary steps in a reaction is called </a:t>
            </a:r>
            <a:r>
              <a:rPr lang="en-US" b="1" dirty="0" smtClean="0"/>
              <a:t>reaction kinetics</a:t>
            </a:r>
            <a:r>
              <a:rPr lang="en-US" dirty="0" smtClean="0"/>
              <a:t> or </a:t>
            </a:r>
            <a:r>
              <a:rPr lang="en-US" b="1" dirty="0" smtClean="0"/>
              <a:t>chemical kinetics</a:t>
            </a:r>
            <a:r>
              <a:rPr lang="en-US" dirty="0" smtClean="0"/>
              <a:t>. </a:t>
            </a:r>
          </a:p>
          <a:p>
            <a:r>
              <a:rPr lang="en-US" dirty="0" smtClean="0"/>
              <a:t>The study of kinetics allows us to: </a:t>
            </a:r>
          </a:p>
          <a:p>
            <a:pPr lvl="1"/>
            <a:r>
              <a:rPr lang="en-US" dirty="0" smtClean="0"/>
              <a:t>Determine how quickly a reaction will take place</a:t>
            </a:r>
          </a:p>
          <a:p>
            <a:pPr lvl="1"/>
            <a:r>
              <a:rPr lang="en-US" dirty="0" smtClean="0"/>
              <a:t>Determine the conditions required for a specific reaction rate</a:t>
            </a:r>
          </a:p>
          <a:p>
            <a:pPr lvl="1"/>
            <a:r>
              <a:rPr lang="en-US" dirty="0" smtClean="0"/>
              <a:t>Propose a reaction mechanism</a:t>
            </a:r>
            <a:endParaRPr lang="en-US" dirty="0"/>
          </a:p>
        </p:txBody>
      </p:sp>
    </p:spTree>
    <p:extLst>
      <p:ext uri="{BB962C8B-B14F-4D97-AF65-F5344CB8AC3E}">
        <p14:creationId xmlns:p14="http://schemas.microsoft.com/office/powerpoint/2010/main" val="8125611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6.1.1 – What is a rate?</a:t>
            </a:r>
            <a:endParaRPr lang="en-US" dirty="0"/>
          </a:p>
        </p:txBody>
      </p:sp>
      <p:sp>
        <p:nvSpPr>
          <p:cNvPr id="3" name="Content Placeholder 2"/>
          <p:cNvSpPr>
            <a:spLocks noGrp="1"/>
          </p:cNvSpPr>
          <p:nvPr>
            <p:ph idx="1"/>
          </p:nvPr>
        </p:nvSpPr>
        <p:spPr/>
        <p:txBody>
          <a:bodyPr/>
          <a:lstStyle/>
          <a:p>
            <a:r>
              <a:rPr lang="en-US" dirty="0" smtClean="0"/>
              <a:t>Some reactions are very fast, such as neutralization or precipitation reactions. </a:t>
            </a:r>
          </a:p>
          <a:p>
            <a:r>
              <a:rPr lang="en-US" dirty="0" smtClean="0"/>
              <a:t>Some reactions are slow, enzymatic oxidation of fruits, or even slower rusting of iron.</a:t>
            </a:r>
          </a:p>
          <a:p>
            <a:r>
              <a:rPr lang="en-US" dirty="0" smtClean="0"/>
              <a:t>The </a:t>
            </a:r>
            <a:r>
              <a:rPr lang="en-US" b="1" dirty="0" smtClean="0"/>
              <a:t>rate</a:t>
            </a:r>
            <a:r>
              <a:rPr lang="en-US" dirty="0" smtClean="0"/>
              <a:t> of a chemical </a:t>
            </a:r>
            <a:r>
              <a:rPr lang="en-US" dirty="0" err="1" smtClean="0"/>
              <a:t>rxn</a:t>
            </a:r>
            <a:r>
              <a:rPr lang="en-US" dirty="0" smtClean="0"/>
              <a:t> is a measure of ‘speed’ of the reaction</a:t>
            </a:r>
          </a:p>
          <a:p>
            <a:pPr lvl="1"/>
            <a:r>
              <a:rPr lang="en-US" dirty="0" smtClean="0"/>
              <a:t>The rate refers to the change in the amount (or concentration) of reactant or product</a:t>
            </a:r>
          </a:p>
        </p:txBody>
      </p:sp>
    </p:spTree>
    <p:extLst>
      <p:ext uri="{BB962C8B-B14F-4D97-AF65-F5344CB8AC3E}">
        <p14:creationId xmlns:p14="http://schemas.microsoft.com/office/powerpoint/2010/main" val="14466556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1026"/>
          <p:cNvSpPr>
            <a:spLocks noGrp="1" noChangeArrowheads="1"/>
          </p:cNvSpPr>
          <p:nvPr>
            <p:ph type="title"/>
          </p:nvPr>
        </p:nvSpPr>
        <p:spPr>
          <a:xfrm>
            <a:off x="0" y="692696"/>
            <a:ext cx="9144000" cy="685800"/>
          </a:xfrm>
        </p:spPr>
        <p:txBody>
          <a:bodyPr/>
          <a:lstStyle/>
          <a:p>
            <a:pPr algn="ctr" eaLnBrk="1" hangingPunct="1"/>
            <a:r>
              <a:rPr lang="en-US" dirty="0" smtClean="0"/>
              <a:t>6.1.1 - Factors That Affect Reaction Rates</a:t>
            </a:r>
          </a:p>
        </p:txBody>
      </p:sp>
      <p:sp>
        <p:nvSpPr>
          <p:cNvPr id="141315" name="Rectangle 1027"/>
          <p:cNvSpPr>
            <a:spLocks noGrp="1" noChangeArrowheads="1"/>
          </p:cNvSpPr>
          <p:nvPr>
            <p:ph type="body" sz="half" idx="1"/>
          </p:nvPr>
        </p:nvSpPr>
        <p:spPr>
          <a:xfrm>
            <a:off x="365125" y="1484784"/>
            <a:ext cx="8485188" cy="4648200"/>
          </a:xfrm>
        </p:spPr>
        <p:txBody>
          <a:bodyPr/>
          <a:lstStyle/>
          <a:p>
            <a:pPr eaLnBrk="1" hangingPunct="1">
              <a:lnSpc>
                <a:spcPct val="90000"/>
              </a:lnSpc>
              <a:buFont typeface="Arial" pitchFamily="34" charset="0"/>
              <a:buChar char="•"/>
            </a:pPr>
            <a:r>
              <a:rPr lang="en-US" sz="2500" b="1" dirty="0" smtClean="0"/>
              <a:t>The Nature of the Reactants</a:t>
            </a:r>
          </a:p>
          <a:p>
            <a:pPr marL="914400" lvl="1" indent="-457200" eaLnBrk="1" hangingPunct="1">
              <a:lnSpc>
                <a:spcPct val="90000"/>
              </a:lnSpc>
            </a:pPr>
            <a:r>
              <a:rPr lang="en-US" sz="2100" dirty="0" smtClean="0"/>
              <a:t>Chemical compounds vary considerably in their chemical </a:t>
            </a:r>
            <a:r>
              <a:rPr lang="en-US" sz="2100" dirty="0" err="1" smtClean="0"/>
              <a:t>reactivities</a:t>
            </a:r>
            <a:r>
              <a:rPr lang="en-US" sz="2100" dirty="0" smtClean="0"/>
              <a:t>.</a:t>
            </a:r>
            <a:endParaRPr lang="en-US" sz="2100" b="1" dirty="0" smtClean="0"/>
          </a:p>
          <a:p>
            <a:pPr eaLnBrk="1" hangingPunct="1">
              <a:lnSpc>
                <a:spcPct val="90000"/>
              </a:lnSpc>
              <a:buFont typeface="Arial" pitchFamily="34" charset="0"/>
              <a:buChar char="•"/>
            </a:pPr>
            <a:r>
              <a:rPr lang="en-US" sz="2500" b="1" dirty="0" smtClean="0"/>
              <a:t>Concentration of Reactants</a:t>
            </a:r>
          </a:p>
          <a:p>
            <a:pPr marL="914400" lvl="1" indent="-457200" eaLnBrk="1" hangingPunct="1">
              <a:lnSpc>
                <a:spcPct val="90000"/>
              </a:lnSpc>
            </a:pPr>
            <a:r>
              <a:rPr lang="en-US" sz="2100" dirty="0" smtClean="0"/>
              <a:t>As the concentration of reactants increases, so does the likelihood that reactant molecules will collide.</a:t>
            </a:r>
          </a:p>
          <a:p>
            <a:pPr eaLnBrk="1" hangingPunct="1">
              <a:lnSpc>
                <a:spcPct val="90000"/>
              </a:lnSpc>
              <a:buFont typeface="Arial" pitchFamily="34" charset="0"/>
              <a:buChar char="•"/>
            </a:pPr>
            <a:r>
              <a:rPr lang="en-US" sz="2500" b="1" dirty="0" smtClean="0"/>
              <a:t>Temperature</a:t>
            </a:r>
            <a:endParaRPr lang="en-US" sz="2500" dirty="0" smtClean="0"/>
          </a:p>
          <a:p>
            <a:pPr marL="914400" lvl="1" indent="-457200" eaLnBrk="1" hangingPunct="1">
              <a:lnSpc>
                <a:spcPct val="90000"/>
              </a:lnSpc>
            </a:pPr>
            <a:r>
              <a:rPr lang="en-US" sz="2100" dirty="0" smtClean="0"/>
              <a:t>At higher temperatures, reactant molecules have more kinetic energy, move faster, and collide more often and with greater energy.</a:t>
            </a:r>
          </a:p>
          <a:p>
            <a:pPr eaLnBrk="1" hangingPunct="1">
              <a:lnSpc>
                <a:spcPct val="90000"/>
              </a:lnSpc>
              <a:buClr>
                <a:schemeClr val="accent2"/>
              </a:buClr>
              <a:buFont typeface="Arial" pitchFamily="34" charset="0"/>
              <a:buChar char="•"/>
            </a:pPr>
            <a:r>
              <a:rPr lang="en-US" sz="2500" b="1" dirty="0" smtClean="0"/>
              <a:t>Catalysts</a:t>
            </a:r>
          </a:p>
          <a:p>
            <a:pPr marL="914400" lvl="1" indent="-457200" eaLnBrk="1" hangingPunct="1">
              <a:lnSpc>
                <a:spcPct val="90000"/>
              </a:lnSpc>
            </a:pPr>
            <a:r>
              <a:rPr lang="en-US" sz="2100" dirty="0" smtClean="0"/>
              <a:t>Change the rate of a reaction </a:t>
            </a:r>
            <a:br>
              <a:rPr lang="en-US" sz="2100" dirty="0" smtClean="0"/>
            </a:br>
            <a:r>
              <a:rPr lang="en-US" sz="2100" dirty="0" smtClean="0"/>
              <a:t> by changing the mechanism.</a:t>
            </a:r>
            <a:endParaRPr lang="en-US" dirty="0" smtClean="0"/>
          </a:p>
        </p:txBody>
      </p:sp>
      <p:pic>
        <p:nvPicPr>
          <p:cNvPr id="6148" name="Picture 1028" descr="14_02"/>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b="11510"/>
          <a:stretch>
            <a:fillRect/>
          </a:stretch>
        </p:blipFill>
        <p:spPr>
          <a:xfrm rot="21093057">
            <a:off x="5943735" y="4795475"/>
            <a:ext cx="3067704" cy="2031012"/>
          </a:xfrm>
        </p:spPr>
      </p:pic>
      <p:sp>
        <p:nvSpPr>
          <p:cNvPr id="6149" name="Text Box 1029"/>
          <p:cNvSpPr txBox="1">
            <a:spLocks noChangeArrowheads="1"/>
          </p:cNvSpPr>
          <p:nvPr/>
        </p:nvSpPr>
        <p:spPr bwMode="auto">
          <a:xfrm>
            <a:off x="8518525" y="6335713"/>
            <a:ext cx="3317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4000">
                <a:solidFill>
                  <a:schemeClr val="tx1"/>
                </a:solidFill>
                <a:latin typeface="Verdana" pitchFamily="34" charset="0"/>
                <a:ea typeface="ＭＳ Ｐゴシック" charset="-128"/>
              </a:defRPr>
            </a:lvl1pPr>
            <a:lvl2pPr marL="742950" indent="-285750" eaLnBrk="0" hangingPunct="0">
              <a:defRPr sz="4000">
                <a:solidFill>
                  <a:schemeClr val="tx1"/>
                </a:solidFill>
                <a:latin typeface="Verdana" pitchFamily="34" charset="0"/>
                <a:ea typeface="ＭＳ Ｐゴシック" charset="-128"/>
              </a:defRPr>
            </a:lvl2pPr>
            <a:lvl3pPr marL="1143000" indent="-228600" eaLnBrk="0" hangingPunct="0">
              <a:defRPr sz="4000">
                <a:solidFill>
                  <a:schemeClr val="tx1"/>
                </a:solidFill>
                <a:latin typeface="Verdana" pitchFamily="34" charset="0"/>
                <a:ea typeface="ＭＳ Ｐゴシック" charset="-128"/>
              </a:defRPr>
            </a:lvl3pPr>
            <a:lvl4pPr marL="1600200" indent="-228600" eaLnBrk="0" hangingPunct="0">
              <a:defRPr sz="4000">
                <a:solidFill>
                  <a:schemeClr val="tx1"/>
                </a:solidFill>
                <a:latin typeface="Verdana" pitchFamily="34" charset="0"/>
                <a:ea typeface="ＭＳ Ｐゴシック" charset="-128"/>
              </a:defRPr>
            </a:lvl4pPr>
            <a:lvl5pPr marL="2057400" indent="-228600" eaLnBrk="0" hangingPunct="0">
              <a:defRPr sz="4000">
                <a:solidFill>
                  <a:schemeClr val="tx1"/>
                </a:solidFill>
                <a:latin typeface="Verdana" pitchFamily="34" charset="0"/>
                <a:ea typeface="ＭＳ Ｐゴシック" charset="-128"/>
              </a:defRPr>
            </a:lvl5pPr>
            <a:lvl6pPr marL="2514600" indent="-228600" eaLnBrk="0" fontAlgn="base" hangingPunct="0">
              <a:spcBef>
                <a:spcPct val="0"/>
              </a:spcBef>
              <a:spcAft>
                <a:spcPct val="0"/>
              </a:spcAft>
              <a:defRPr sz="4000">
                <a:solidFill>
                  <a:schemeClr val="tx1"/>
                </a:solidFill>
                <a:latin typeface="Verdana" pitchFamily="34" charset="0"/>
                <a:ea typeface="ＭＳ Ｐゴシック" charset="-128"/>
              </a:defRPr>
            </a:lvl6pPr>
            <a:lvl7pPr marL="2971800" indent="-228600" eaLnBrk="0" fontAlgn="base" hangingPunct="0">
              <a:spcBef>
                <a:spcPct val="0"/>
              </a:spcBef>
              <a:spcAft>
                <a:spcPct val="0"/>
              </a:spcAft>
              <a:defRPr sz="4000">
                <a:solidFill>
                  <a:schemeClr val="tx1"/>
                </a:solidFill>
                <a:latin typeface="Verdana" pitchFamily="34" charset="0"/>
                <a:ea typeface="ＭＳ Ｐゴシック" charset="-128"/>
              </a:defRPr>
            </a:lvl7pPr>
            <a:lvl8pPr marL="3429000" indent="-228600" eaLnBrk="0" fontAlgn="base" hangingPunct="0">
              <a:spcBef>
                <a:spcPct val="0"/>
              </a:spcBef>
              <a:spcAft>
                <a:spcPct val="0"/>
              </a:spcAft>
              <a:defRPr sz="4000">
                <a:solidFill>
                  <a:schemeClr val="tx1"/>
                </a:solidFill>
                <a:latin typeface="Verdana" pitchFamily="34" charset="0"/>
                <a:ea typeface="ＭＳ Ｐゴシック" charset="-128"/>
              </a:defRPr>
            </a:lvl8pPr>
            <a:lvl9pPr marL="3886200" indent="-228600" eaLnBrk="0" fontAlgn="base" hangingPunct="0">
              <a:spcBef>
                <a:spcPct val="0"/>
              </a:spcBef>
              <a:spcAft>
                <a:spcPct val="0"/>
              </a:spcAft>
              <a:defRPr sz="4000">
                <a:solidFill>
                  <a:schemeClr val="tx1"/>
                </a:solidFill>
                <a:latin typeface="Verdana" pitchFamily="34" charset="0"/>
                <a:ea typeface="ＭＳ Ｐゴシック" charset="-128"/>
              </a:defRPr>
            </a:lvl9pPr>
          </a:lstStyle>
          <a:p>
            <a:pPr eaLnBrk="1" hangingPunct="1"/>
            <a:fld id="{44C3DB78-BF01-4A8E-A79C-BAD388B6C978}" type="slidenum">
              <a:rPr lang="en-US" sz="1400" b="1">
                <a:latin typeface="Arial" charset="0"/>
              </a:rPr>
              <a:pPr eaLnBrk="1" hangingPunct="1"/>
              <a:t>5</a:t>
            </a:fld>
            <a:r>
              <a:rPr lang="en-US" sz="1400" b="1">
                <a:latin typeface="Arial" charset="0"/>
              </a:rPr>
              <a:t>.</a:t>
            </a:r>
          </a:p>
        </p:txBody>
      </p:sp>
    </p:spTree>
    <p:extLst>
      <p:ext uri="{BB962C8B-B14F-4D97-AF65-F5344CB8AC3E}">
        <p14:creationId xmlns:p14="http://schemas.microsoft.com/office/powerpoint/2010/main" val="266790621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60740" presetClass="entr" presetSubtype="62395376" fill="hold" grpId="0" nodeType="afterEffect">
                                  <p:stCondLst>
                                    <p:cond delay="0"/>
                                  </p:stCondLst>
                                  <p:childTnLst>
                                    <p:set>
                                      <p:cBhvr>
                                        <p:cTn id="6" dur="1" fill="hold">
                                          <p:stCondLst>
                                            <p:cond delay="499"/>
                                          </p:stCondLst>
                                        </p:cTn>
                                        <p:tgtEl>
                                          <p:spTgt spid="141315">
                                            <p:txEl>
                                              <p:pRg st="0" end="0"/>
                                            </p:txEl>
                                          </p:spTgt>
                                        </p:tgtEl>
                                        <p:attrNameLst>
                                          <p:attrName>style.visibility</p:attrName>
                                        </p:attrNameLst>
                                      </p:cBhvr>
                                      <p:to>
                                        <p:strVal val="visible"/>
                                      </p:to>
                                    </p:set>
                                  </p:childTnLst>
                                </p:cTn>
                              </p:par>
                              <p:par>
                                <p:cTn id="7" presetID="1260740" presetClass="entr" presetSubtype="62395376" fill="hold" grpId="0" nodeType="withEffect">
                                  <p:stCondLst>
                                    <p:cond delay="0"/>
                                  </p:stCondLst>
                                  <p:childTnLst>
                                    <p:set>
                                      <p:cBhvr>
                                        <p:cTn id="8" dur="1" fill="hold">
                                          <p:stCondLst>
                                            <p:cond delay="499"/>
                                          </p:stCondLst>
                                        </p:cTn>
                                        <p:tgtEl>
                                          <p:spTgt spid="141315">
                                            <p:txEl>
                                              <p:pRg st="1" end="1"/>
                                            </p:txEl>
                                          </p:spTgt>
                                        </p:tgtEl>
                                        <p:attrNameLst>
                                          <p:attrName>style.visibility</p:attrName>
                                        </p:attrNameLst>
                                      </p:cBhvr>
                                      <p:to>
                                        <p:strVal val="visible"/>
                                      </p:to>
                                    </p:set>
                                  </p:childTnLst>
                                </p:cTn>
                              </p:par>
                            </p:childTnLst>
                          </p:cTn>
                        </p:par>
                        <p:par>
                          <p:cTn id="9" fill="hold" nodeType="afterGroup">
                            <p:stCondLst>
                              <p:cond delay="500"/>
                            </p:stCondLst>
                            <p:childTnLst>
                              <p:par>
                                <p:cTn id="10" presetID="1260740" presetClass="entr" presetSubtype="62395376" fill="hold" grpId="0" nodeType="afterEffect">
                                  <p:stCondLst>
                                    <p:cond delay="0"/>
                                  </p:stCondLst>
                                  <p:childTnLst>
                                    <p:set>
                                      <p:cBhvr>
                                        <p:cTn id="11" dur="1" fill="hold">
                                          <p:stCondLst>
                                            <p:cond delay="499"/>
                                          </p:stCondLst>
                                        </p:cTn>
                                        <p:tgtEl>
                                          <p:spTgt spid="141315">
                                            <p:txEl>
                                              <p:pRg st="2" end="2"/>
                                            </p:txEl>
                                          </p:spTgt>
                                        </p:tgtEl>
                                        <p:attrNameLst>
                                          <p:attrName>style.visibility</p:attrName>
                                        </p:attrNameLst>
                                      </p:cBhvr>
                                      <p:to>
                                        <p:strVal val="visible"/>
                                      </p:to>
                                    </p:set>
                                  </p:childTnLst>
                                </p:cTn>
                              </p:par>
                              <p:par>
                                <p:cTn id="12" presetID="1260740" presetClass="entr" presetSubtype="62395376" fill="hold" grpId="0" nodeType="withEffect">
                                  <p:stCondLst>
                                    <p:cond delay="0"/>
                                  </p:stCondLst>
                                  <p:childTnLst>
                                    <p:set>
                                      <p:cBhvr>
                                        <p:cTn id="13" dur="1" fill="hold">
                                          <p:stCondLst>
                                            <p:cond delay="499"/>
                                          </p:stCondLst>
                                        </p:cTn>
                                        <p:tgtEl>
                                          <p:spTgt spid="141315">
                                            <p:txEl>
                                              <p:pRg st="3" end="3"/>
                                            </p:txEl>
                                          </p:spTgt>
                                        </p:tgtEl>
                                        <p:attrNameLst>
                                          <p:attrName>style.visibility</p:attrName>
                                        </p:attrNameLst>
                                      </p:cBhvr>
                                      <p:to>
                                        <p:strVal val="visible"/>
                                      </p:to>
                                    </p:set>
                                  </p:childTnLst>
                                </p:cTn>
                              </p:par>
                            </p:childTnLst>
                          </p:cTn>
                        </p:par>
                        <p:par>
                          <p:cTn id="14" fill="hold" nodeType="afterGroup">
                            <p:stCondLst>
                              <p:cond delay="1000"/>
                            </p:stCondLst>
                            <p:childTnLst>
                              <p:par>
                                <p:cTn id="15" presetID="1260740" presetClass="entr" presetSubtype="62395376" fill="hold" grpId="0" nodeType="afterEffect">
                                  <p:stCondLst>
                                    <p:cond delay="0"/>
                                  </p:stCondLst>
                                  <p:childTnLst>
                                    <p:set>
                                      <p:cBhvr>
                                        <p:cTn id="16" dur="1" fill="hold">
                                          <p:stCondLst>
                                            <p:cond delay="499"/>
                                          </p:stCondLst>
                                        </p:cTn>
                                        <p:tgtEl>
                                          <p:spTgt spid="141315">
                                            <p:txEl>
                                              <p:pRg st="4" end="4"/>
                                            </p:txEl>
                                          </p:spTgt>
                                        </p:tgtEl>
                                        <p:attrNameLst>
                                          <p:attrName>style.visibility</p:attrName>
                                        </p:attrNameLst>
                                      </p:cBhvr>
                                      <p:to>
                                        <p:strVal val="visible"/>
                                      </p:to>
                                    </p:set>
                                  </p:childTnLst>
                                </p:cTn>
                              </p:par>
                              <p:par>
                                <p:cTn id="17" presetID="1260740" presetClass="entr" presetSubtype="62395376" fill="hold" grpId="0" nodeType="withEffect">
                                  <p:stCondLst>
                                    <p:cond delay="0"/>
                                  </p:stCondLst>
                                  <p:childTnLst>
                                    <p:set>
                                      <p:cBhvr>
                                        <p:cTn id="18" dur="1" fill="hold">
                                          <p:stCondLst>
                                            <p:cond delay="499"/>
                                          </p:stCondLst>
                                        </p:cTn>
                                        <p:tgtEl>
                                          <p:spTgt spid="141315">
                                            <p:txEl>
                                              <p:pRg st="5" end="5"/>
                                            </p:txEl>
                                          </p:spTgt>
                                        </p:tgtEl>
                                        <p:attrNameLst>
                                          <p:attrName>style.visibility</p:attrName>
                                        </p:attrNameLst>
                                      </p:cBhvr>
                                      <p:to>
                                        <p:strVal val="visible"/>
                                      </p:to>
                                    </p:set>
                                  </p:childTnLst>
                                </p:cTn>
                              </p:par>
                            </p:childTnLst>
                          </p:cTn>
                        </p:par>
                        <p:par>
                          <p:cTn id="19" fill="hold" nodeType="afterGroup">
                            <p:stCondLst>
                              <p:cond delay="1500"/>
                            </p:stCondLst>
                            <p:childTnLst>
                              <p:par>
                                <p:cTn id="20" presetID="1260740" presetClass="entr" presetSubtype="62395376" fill="hold" grpId="0" nodeType="afterEffect">
                                  <p:stCondLst>
                                    <p:cond delay="0"/>
                                  </p:stCondLst>
                                  <p:childTnLst>
                                    <p:set>
                                      <p:cBhvr>
                                        <p:cTn id="21" dur="1" fill="hold">
                                          <p:stCondLst>
                                            <p:cond delay="499"/>
                                          </p:stCondLst>
                                        </p:cTn>
                                        <p:tgtEl>
                                          <p:spTgt spid="141315">
                                            <p:txEl>
                                              <p:pRg st="6" end="6"/>
                                            </p:txEl>
                                          </p:spTgt>
                                        </p:tgtEl>
                                        <p:attrNameLst>
                                          <p:attrName>style.visibility</p:attrName>
                                        </p:attrNameLst>
                                      </p:cBhvr>
                                      <p:to>
                                        <p:strVal val="visible"/>
                                      </p:to>
                                    </p:set>
                                  </p:childTnLst>
                                </p:cTn>
                              </p:par>
                              <p:par>
                                <p:cTn id="22" presetID="1260740" presetClass="entr" presetSubtype="62395376" fill="hold" grpId="0" nodeType="withEffect">
                                  <p:stCondLst>
                                    <p:cond delay="0"/>
                                  </p:stCondLst>
                                  <p:childTnLst>
                                    <p:set>
                                      <p:cBhvr>
                                        <p:cTn id="23" dur="1" fill="hold">
                                          <p:stCondLst>
                                            <p:cond delay="499"/>
                                          </p:stCondLst>
                                        </p:cTn>
                                        <p:tgtEl>
                                          <p:spTgt spid="14131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5"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311" y="188640"/>
            <a:ext cx="8928992" cy="819944"/>
          </a:xfrm>
        </p:spPr>
        <p:txBody>
          <a:bodyPr/>
          <a:lstStyle/>
          <a:p>
            <a:r>
              <a:rPr lang="en-US" dirty="0" smtClean="0"/>
              <a:t>6.1.1 – Calculating Rates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15516" y="1016732"/>
                <a:ext cx="8712968" cy="4392488"/>
              </a:xfrm>
            </p:spPr>
            <p:txBody>
              <a:bodyPr/>
              <a:lstStyle/>
              <a:p>
                <a:r>
                  <a:rPr lang="en-US" dirty="0" smtClean="0"/>
                  <a:t>The rate is defined as the change in concentration or amount of a reactant or product with time, t: </a:t>
                </a:r>
              </a:p>
              <a:p>
                <a:r>
                  <a:rPr lang="en-US" dirty="0" smtClean="0">
                    <a:solidFill>
                      <a:srgbClr val="C00000"/>
                    </a:solidFill>
                  </a:rPr>
                  <a:t>Rate = </a:t>
                </a:r>
                <a14:m>
                  <m:oMath xmlns:m="http://schemas.openxmlformats.org/officeDocument/2006/math">
                    <m:f>
                      <m:fPr>
                        <m:ctrlPr>
                          <a:rPr lang="en-US" i="1" smtClean="0">
                            <a:solidFill>
                              <a:srgbClr val="C00000"/>
                            </a:solidFill>
                            <a:latin typeface="Cambria Math"/>
                          </a:rPr>
                        </m:ctrlPr>
                      </m:fPr>
                      <m:num>
                        <m:r>
                          <a:rPr lang="en-US" b="0" i="1" smtClean="0">
                            <a:solidFill>
                              <a:srgbClr val="C00000"/>
                            </a:solidFill>
                            <a:latin typeface="Cambria Math"/>
                          </a:rPr>
                          <m:t>𝑐h𝑎𝑛𝑔𝑒</m:t>
                        </m:r>
                        <m:r>
                          <a:rPr lang="en-US" b="0" i="1" smtClean="0">
                            <a:solidFill>
                              <a:srgbClr val="C00000"/>
                            </a:solidFill>
                            <a:latin typeface="Cambria Math"/>
                          </a:rPr>
                          <m:t> </m:t>
                        </m:r>
                        <m:r>
                          <a:rPr lang="en-US" b="0" i="1" smtClean="0">
                            <a:solidFill>
                              <a:srgbClr val="C00000"/>
                            </a:solidFill>
                            <a:latin typeface="Cambria Math"/>
                          </a:rPr>
                          <m:t>𝑖𝑛</m:t>
                        </m:r>
                        <m:r>
                          <a:rPr lang="en-US" b="0" i="1" smtClean="0">
                            <a:solidFill>
                              <a:srgbClr val="C00000"/>
                            </a:solidFill>
                            <a:latin typeface="Cambria Math"/>
                          </a:rPr>
                          <m:t> </m:t>
                        </m:r>
                        <m:r>
                          <a:rPr lang="en-US" b="0" i="1" smtClean="0">
                            <a:solidFill>
                              <a:srgbClr val="C00000"/>
                            </a:solidFill>
                            <a:latin typeface="Cambria Math"/>
                          </a:rPr>
                          <m:t>𝑐𝑜𝑛𝑐𝑒𝑛𝑡𝑟𝑎𝑡𝑖𝑜𝑛</m:t>
                        </m:r>
                      </m:num>
                      <m:den>
                        <m:r>
                          <a:rPr lang="en-US" b="0" i="1" smtClean="0">
                            <a:solidFill>
                              <a:srgbClr val="C00000"/>
                            </a:solidFill>
                            <a:latin typeface="Cambria Math"/>
                          </a:rPr>
                          <m:t>𝑐h𝑎𝑛𝑔𝑒</m:t>
                        </m:r>
                        <m:r>
                          <a:rPr lang="en-US" b="0" i="1" smtClean="0">
                            <a:solidFill>
                              <a:srgbClr val="C00000"/>
                            </a:solidFill>
                            <a:latin typeface="Cambria Math"/>
                          </a:rPr>
                          <m:t> </m:t>
                        </m:r>
                        <m:r>
                          <a:rPr lang="en-US" b="0" i="1" smtClean="0">
                            <a:solidFill>
                              <a:srgbClr val="C00000"/>
                            </a:solidFill>
                            <a:latin typeface="Cambria Math"/>
                          </a:rPr>
                          <m:t>𝑖𝑛</m:t>
                        </m:r>
                        <m:r>
                          <a:rPr lang="en-US" b="0" i="1" smtClean="0">
                            <a:solidFill>
                              <a:srgbClr val="C00000"/>
                            </a:solidFill>
                            <a:latin typeface="Cambria Math"/>
                          </a:rPr>
                          <m:t> </m:t>
                        </m:r>
                        <m:r>
                          <a:rPr lang="en-US" b="0" i="1" smtClean="0">
                            <a:solidFill>
                              <a:srgbClr val="C00000"/>
                            </a:solidFill>
                            <a:latin typeface="Cambria Math"/>
                          </a:rPr>
                          <m:t>𝑡𝑖𝑚𝑒</m:t>
                        </m:r>
                      </m:den>
                    </m:f>
                  </m:oMath>
                </a14:m>
                <a:r>
                  <a:rPr lang="en-US" dirty="0" smtClean="0">
                    <a:solidFill>
                      <a:srgbClr val="C00000"/>
                    </a:solidFill>
                  </a:rPr>
                  <a:t> = </a:t>
                </a:r>
                <a14:m>
                  <m:oMath xmlns:m="http://schemas.openxmlformats.org/officeDocument/2006/math">
                    <m:f>
                      <m:fPr>
                        <m:ctrlPr>
                          <a:rPr lang="en-US" i="1" smtClean="0">
                            <a:solidFill>
                              <a:srgbClr val="C00000"/>
                            </a:solidFill>
                            <a:latin typeface="Cambria Math"/>
                          </a:rPr>
                        </m:ctrlPr>
                      </m:fPr>
                      <m:num>
                        <m:sSub>
                          <m:sSubPr>
                            <m:ctrlPr>
                              <a:rPr lang="en-US" i="1" smtClean="0">
                                <a:solidFill>
                                  <a:srgbClr val="C00000"/>
                                </a:solidFill>
                                <a:latin typeface="Cambria Math"/>
                              </a:rPr>
                            </m:ctrlPr>
                          </m:sSubPr>
                          <m:e>
                            <m:r>
                              <a:rPr lang="en-US" b="0" i="1" smtClean="0">
                                <a:solidFill>
                                  <a:srgbClr val="C00000"/>
                                </a:solidFill>
                                <a:latin typeface="Cambria Math"/>
                              </a:rPr>
                              <m:t>𝑐𝑜𝑛𝑐</m:t>
                            </m:r>
                          </m:e>
                          <m:sub>
                            <m:r>
                              <a:rPr lang="en-US" b="0" i="1" smtClean="0">
                                <a:solidFill>
                                  <a:srgbClr val="C00000"/>
                                </a:solidFill>
                                <a:latin typeface="Cambria Math"/>
                              </a:rPr>
                              <m:t>𝑡</m:t>
                            </m:r>
                            <m:r>
                              <a:rPr lang="en-US" b="0" i="1" smtClean="0">
                                <a:solidFill>
                                  <a:srgbClr val="C00000"/>
                                </a:solidFill>
                                <a:latin typeface="Cambria Math"/>
                              </a:rPr>
                              <m:t>1</m:t>
                            </m:r>
                          </m:sub>
                        </m:sSub>
                        <m:r>
                          <a:rPr lang="en-US" b="0" i="1" smtClean="0">
                            <a:solidFill>
                              <a:srgbClr val="C00000"/>
                            </a:solidFill>
                            <a:latin typeface="Cambria Math"/>
                          </a:rPr>
                          <m:t>−</m:t>
                        </m:r>
                        <m:sSub>
                          <m:sSubPr>
                            <m:ctrlPr>
                              <a:rPr lang="en-US" b="0" i="1" smtClean="0">
                                <a:solidFill>
                                  <a:srgbClr val="C00000"/>
                                </a:solidFill>
                                <a:latin typeface="Cambria Math"/>
                              </a:rPr>
                            </m:ctrlPr>
                          </m:sSubPr>
                          <m:e>
                            <m:r>
                              <a:rPr lang="en-US" b="0" i="1" smtClean="0">
                                <a:solidFill>
                                  <a:srgbClr val="C00000"/>
                                </a:solidFill>
                                <a:latin typeface="Cambria Math"/>
                              </a:rPr>
                              <m:t>𝑐𝑜𝑛𝑐</m:t>
                            </m:r>
                          </m:e>
                          <m:sub>
                            <m:r>
                              <a:rPr lang="en-US" b="0" i="1" smtClean="0">
                                <a:solidFill>
                                  <a:srgbClr val="C00000"/>
                                </a:solidFill>
                                <a:latin typeface="Cambria Math"/>
                              </a:rPr>
                              <m:t>𝑡</m:t>
                            </m:r>
                            <m:r>
                              <a:rPr lang="en-US" b="0" i="1" smtClean="0">
                                <a:solidFill>
                                  <a:srgbClr val="C00000"/>
                                </a:solidFill>
                                <a:latin typeface="Cambria Math"/>
                              </a:rPr>
                              <m:t>2</m:t>
                            </m:r>
                          </m:sub>
                        </m:sSub>
                      </m:num>
                      <m:den>
                        <m:sSub>
                          <m:sSubPr>
                            <m:ctrlPr>
                              <a:rPr lang="en-US" i="1" smtClean="0">
                                <a:solidFill>
                                  <a:srgbClr val="C00000"/>
                                </a:solidFill>
                                <a:latin typeface="Cambria Math"/>
                              </a:rPr>
                            </m:ctrlPr>
                          </m:sSubPr>
                          <m:e>
                            <m:r>
                              <a:rPr lang="en-US" b="0" i="1" smtClean="0">
                                <a:solidFill>
                                  <a:srgbClr val="C00000"/>
                                </a:solidFill>
                                <a:latin typeface="Cambria Math"/>
                              </a:rPr>
                              <m:t>𝑡𝑖𝑚𝑒</m:t>
                            </m:r>
                          </m:e>
                          <m:sub>
                            <m:r>
                              <a:rPr lang="en-US" b="0" i="1" smtClean="0">
                                <a:solidFill>
                                  <a:srgbClr val="C00000"/>
                                </a:solidFill>
                                <a:latin typeface="Cambria Math"/>
                              </a:rPr>
                              <m:t>𝑡</m:t>
                            </m:r>
                            <m:r>
                              <a:rPr lang="en-US" b="0" i="1" smtClean="0">
                                <a:solidFill>
                                  <a:srgbClr val="C00000"/>
                                </a:solidFill>
                                <a:latin typeface="Cambria Math"/>
                              </a:rPr>
                              <m:t>1</m:t>
                            </m:r>
                          </m:sub>
                        </m:sSub>
                        <m:r>
                          <a:rPr lang="en-US" b="0" i="1" smtClean="0">
                            <a:solidFill>
                              <a:srgbClr val="C00000"/>
                            </a:solidFill>
                            <a:latin typeface="Cambria Math"/>
                          </a:rPr>
                          <m:t>− </m:t>
                        </m:r>
                        <m:sSub>
                          <m:sSubPr>
                            <m:ctrlPr>
                              <a:rPr lang="en-US" b="0" i="1" smtClean="0">
                                <a:solidFill>
                                  <a:srgbClr val="C00000"/>
                                </a:solidFill>
                                <a:latin typeface="Cambria Math"/>
                              </a:rPr>
                            </m:ctrlPr>
                          </m:sSubPr>
                          <m:e>
                            <m:r>
                              <a:rPr lang="en-US" b="0" i="1" smtClean="0">
                                <a:solidFill>
                                  <a:srgbClr val="C00000"/>
                                </a:solidFill>
                                <a:latin typeface="Cambria Math"/>
                              </a:rPr>
                              <m:t>𝑡𝑖𝑚𝑒</m:t>
                            </m:r>
                          </m:e>
                          <m:sub>
                            <m:r>
                              <a:rPr lang="en-US" b="0" i="1" smtClean="0">
                                <a:solidFill>
                                  <a:srgbClr val="C00000"/>
                                </a:solidFill>
                                <a:latin typeface="Cambria Math"/>
                              </a:rPr>
                              <m:t>𝑡</m:t>
                            </m:r>
                            <m:r>
                              <a:rPr lang="en-US" b="0" i="1" smtClean="0">
                                <a:solidFill>
                                  <a:srgbClr val="C00000"/>
                                </a:solidFill>
                                <a:latin typeface="Cambria Math"/>
                              </a:rPr>
                              <m:t>2</m:t>
                            </m:r>
                          </m:sub>
                        </m:sSub>
                      </m:den>
                    </m:f>
                  </m:oMath>
                </a14:m>
                <a:endParaRPr lang="en-US" dirty="0">
                  <a:solidFill>
                    <a:srgbClr val="C00000"/>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15516" y="1016732"/>
                <a:ext cx="8712968" cy="4392488"/>
              </a:xfrm>
              <a:blipFill rotWithShape="1">
                <a:blip r:embed="rId2"/>
                <a:stretch>
                  <a:fillRect l="-1469" t="-1528"/>
                </a:stretch>
              </a:blipFill>
            </p:spPr>
            <p:txBody>
              <a:bodyPr/>
              <a:lstStyle/>
              <a:p>
                <a:r>
                  <a:rPr lang="en-US">
                    <a:noFill/>
                  </a:rPr>
                  <a:t> </a:t>
                </a:r>
              </a:p>
            </p:txBody>
          </p:sp>
        </mc:Fallback>
      </mc:AlternateContent>
      <p:cxnSp>
        <p:nvCxnSpPr>
          <p:cNvPr id="5" name="Straight Arrow Connector 4"/>
          <p:cNvCxnSpPr/>
          <p:nvPr/>
        </p:nvCxnSpPr>
        <p:spPr bwMode="auto">
          <a:xfrm flipV="1">
            <a:off x="4255112" y="3015836"/>
            <a:ext cx="0" cy="3384376"/>
          </a:xfrm>
          <a:prstGeom prst="straightConnector1">
            <a:avLst/>
          </a:prstGeom>
          <a:solidFill>
            <a:schemeClr val="accent1"/>
          </a:solidFill>
          <a:ln w="285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Arrow Connector 6"/>
          <p:cNvCxnSpPr/>
          <p:nvPr/>
        </p:nvCxnSpPr>
        <p:spPr bwMode="auto">
          <a:xfrm>
            <a:off x="4255112" y="6400212"/>
            <a:ext cx="4320480" cy="0"/>
          </a:xfrm>
          <a:prstGeom prst="straightConnector1">
            <a:avLst/>
          </a:prstGeom>
          <a:solidFill>
            <a:schemeClr val="accent1"/>
          </a:solidFill>
          <a:ln w="285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Rectangle 7"/>
          <p:cNvSpPr/>
          <p:nvPr/>
        </p:nvSpPr>
        <p:spPr bwMode="auto">
          <a:xfrm>
            <a:off x="4399128" y="3015836"/>
            <a:ext cx="353358" cy="3370704"/>
          </a:xfrm>
          <a:prstGeom prst="rect">
            <a:avLst/>
          </a:prstGeom>
          <a:solidFill>
            <a:srgbClr val="FF0000"/>
          </a:solidFill>
          <a:ln w="9525" cap="flat"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bg1"/>
              </a:solidFill>
              <a:effectLst/>
              <a:latin typeface="Tahoma" pitchFamily="34" charset="0"/>
            </a:endParaRPr>
          </a:p>
          <a:p>
            <a:pPr marL="0" marR="0" indent="0" algn="ctr" defTabSz="914400" rtl="0" eaLnBrk="1" fontAlgn="base" latinLnBrk="0" hangingPunct="1">
              <a:lnSpc>
                <a:spcPct val="100000"/>
              </a:lnSpc>
              <a:spcBef>
                <a:spcPct val="0"/>
              </a:spcBef>
              <a:spcAft>
                <a:spcPct val="0"/>
              </a:spcAft>
              <a:buClrTx/>
              <a:buSzTx/>
              <a:buFontTx/>
              <a:buNone/>
              <a:tabLst/>
            </a:pPr>
            <a:endParaRPr lang="en-US" dirty="0">
              <a:solidFill>
                <a:schemeClr val="bg1"/>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bg1"/>
              </a:solidFill>
              <a:effectLst/>
              <a:latin typeface="Tahoma" pitchFamily="34" charset="0"/>
            </a:endParaRPr>
          </a:p>
          <a:p>
            <a:pPr marL="0" marR="0" indent="0" algn="ctr" defTabSz="914400" rtl="0" eaLnBrk="1" fontAlgn="base" latinLnBrk="0" hangingPunct="1">
              <a:lnSpc>
                <a:spcPct val="100000"/>
              </a:lnSpc>
              <a:spcBef>
                <a:spcPct val="0"/>
              </a:spcBef>
              <a:spcAft>
                <a:spcPct val="0"/>
              </a:spcAft>
              <a:buClrTx/>
              <a:buSzTx/>
              <a:buFontTx/>
              <a:buNone/>
              <a:tabLst/>
            </a:pPr>
            <a:endParaRPr lang="en-US" dirty="0">
              <a:solidFill>
                <a:schemeClr val="bg1"/>
              </a:solidFill>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ahoma" pitchFamily="34" charset="0"/>
              </a:rPr>
              <a:t>A</a:t>
            </a:r>
          </a:p>
        </p:txBody>
      </p:sp>
      <p:sp>
        <p:nvSpPr>
          <p:cNvPr id="9" name="Rectangle 8"/>
          <p:cNvSpPr/>
          <p:nvPr/>
        </p:nvSpPr>
        <p:spPr bwMode="auto">
          <a:xfrm>
            <a:off x="4911568" y="4816036"/>
            <a:ext cx="356307" cy="1570504"/>
          </a:xfrm>
          <a:prstGeom prst="rect">
            <a:avLst/>
          </a:prstGeom>
          <a:solidFill>
            <a:srgbClr val="FF0000"/>
          </a:solidFill>
          <a:ln w="9525" cap="flat"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bg1"/>
              </a:solidFill>
              <a:effectLst/>
              <a:latin typeface="Tahoma" pitchFamily="34"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ahoma" pitchFamily="34" charset="0"/>
              </a:rPr>
              <a:t>A</a:t>
            </a:r>
          </a:p>
        </p:txBody>
      </p:sp>
      <p:sp>
        <p:nvSpPr>
          <p:cNvPr id="10" name="Rectangle 9"/>
          <p:cNvSpPr/>
          <p:nvPr/>
        </p:nvSpPr>
        <p:spPr bwMode="auto">
          <a:xfrm>
            <a:off x="5551256" y="5159732"/>
            <a:ext cx="365012" cy="1210183"/>
          </a:xfrm>
          <a:prstGeom prst="rect">
            <a:avLst/>
          </a:prstGeom>
          <a:solidFill>
            <a:srgbClr val="FF0000"/>
          </a:solidFill>
          <a:ln w="9525" cap="flat"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en-US" dirty="0">
              <a:solidFill>
                <a:schemeClr val="bg1"/>
              </a:solidFill>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ahoma" pitchFamily="34" charset="0"/>
              </a:rPr>
              <a:t>A</a:t>
            </a:r>
          </a:p>
        </p:txBody>
      </p:sp>
      <p:sp>
        <p:nvSpPr>
          <p:cNvPr id="11" name="Rectangle 10"/>
          <p:cNvSpPr/>
          <p:nvPr/>
        </p:nvSpPr>
        <p:spPr bwMode="auto">
          <a:xfrm>
            <a:off x="6049271" y="5619953"/>
            <a:ext cx="366081" cy="775745"/>
          </a:xfrm>
          <a:prstGeom prst="rect">
            <a:avLst/>
          </a:prstGeom>
          <a:solidFill>
            <a:srgbClr val="FF0000"/>
          </a:solidFill>
          <a:ln w="9525" cap="flat"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ahoma" pitchFamily="34" charset="0"/>
              </a:rPr>
              <a:t>A</a:t>
            </a:r>
          </a:p>
        </p:txBody>
      </p:sp>
      <p:sp>
        <p:nvSpPr>
          <p:cNvPr id="12" name="Rectangle 11"/>
          <p:cNvSpPr/>
          <p:nvPr/>
        </p:nvSpPr>
        <p:spPr bwMode="auto">
          <a:xfrm>
            <a:off x="6567752" y="5791801"/>
            <a:ext cx="334051" cy="607674"/>
          </a:xfrm>
          <a:prstGeom prst="rect">
            <a:avLst/>
          </a:prstGeom>
          <a:solidFill>
            <a:srgbClr val="FF0000"/>
          </a:solidFill>
          <a:ln w="9525" cap="flat"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ahoma" pitchFamily="34" charset="0"/>
              </a:rPr>
              <a:t>A</a:t>
            </a:r>
          </a:p>
        </p:txBody>
      </p:sp>
      <p:sp>
        <p:nvSpPr>
          <p:cNvPr id="13" name="Rectangle 12"/>
          <p:cNvSpPr/>
          <p:nvPr/>
        </p:nvSpPr>
        <p:spPr bwMode="auto">
          <a:xfrm>
            <a:off x="7063424" y="6007825"/>
            <a:ext cx="349135" cy="362090"/>
          </a:xfrm>
          <a:prstGeom prst="rect">
            <a:avLst/>
          </a:prstGeom>
          <a:solidFill>
            <a:srgbClr val="FF0000"/>
          </a:solidFill>
          <a:ln w="9525" cap="flat"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ahoma" pitchFamily="34" charset="0"/>
              </a:rPr>
              <a:t>A</a:t>
            </a:r>
          </a:p>
        </p:txBody>
      </p:sp>
      <p:sp>
        <p:nvSpPr>
          <p:cNvPr id="14" name="Rectangle 13"/>
          <p:cNvSpPr/>
          <p:nvPr/>
        </p:nvSpPr>
        <p:spPr bwMode="auto">
          <a:xfrm>
            <a:off x="4911568" y="3015836"/>
            <a:ext cx="360040" cy="1800200"/>
          </a:xfrm>
          <a:prstGeom prst="rect">
            <a:avLst/>
          </a:prstGeom>
          <a:solidFill>
            <a:schemeClr val="tx2">
              <a:lumMod val="20000"/>
              <a:lumOff val="80000"/>
            </a:schemeClr>
          </a:solidFill>
          <a:ln w="9525" cap="flat"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endParaRPr>
          </a:p>
          <a:p>
            <a:pPr marL="0" marR="0" indent="0" algn="ctr" defTabSz="914400" rtl="0" eaLnBrk="1" fontAlgn="base" latinLnBrk="0" hangingPunct="1">
              <a:lnSpc>
                <a:spcPct val="100000"/>
              </a:lnSpc>
              <a:spcBef>
                <a:spcPct val="0"/>
              </a:spcBef>
              <a:spcAft>
                <a:spcPct val="0"/>
              </a:spcAft>
              <a:buClrTx/>
              <a:buSzTx/>
              <a:buFontTx/>
              <a:buNone/>
              <a:tabLst/>
            </a:pPr>
            <a:r>
              <a:rPr lang="en-US" b="1" dirty="0" smtClean="0">
                <a:solidFill>
                  <a:srgbClr val="000000"/>
                </a:solidFill>
              </a:rPr>
              <a:t>C</a:t>
            </a:r>
            <a:endParaRPr kumimoji="0" lang="en-US" sz="2400" b="1" i="0" u="none" strike="noStrike" cap="none" normalizeH="0" baseline="0" dirty="0" smtClean="0">
              <a:ln>
                <a:noFill/>
              </a:ln>
              <a:solidFill>
                <a:srgbClr val="000000"/>
              </a:solidFill>
              <a:effectLst/>
            </a:endParaRPr>
          </a:p>
        </p:txBody>
      </p:sp>
      <p:sp>
        <p:nvSpPr>
          <p:cNvPr id="15" name="Rectangle 14"/>
          <p:cNvSpPr/>
          <p:nvPr/>
        </p:nvSpPr>
        <p:spPr bwMode="auto">
          <a:xfrm>
            <a:off x="5550509" y="3015836"/>
            <a:ext cx="360788" cy="2143896"/>
          </a:xfrm>
          <a:prstGeom prst="rect">
            <a:avLst/>
          </a:prstGeom>
          <a:solidFill>
            <a:schemeClr val="tx2">
              <a:lumMod val="20000"/>
              <a:lumOff val="80000"/>
            </a:schemeClr>
          </a:solidFill>
          <a:ln w="9525" cap="flat"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endParaRPr>
          </a:p>
          <a:p>
            <a:pPr marL="0" marR="0" indent="0" algn="ctr" defTabSz="914400" rtl="0" eaLnBrk="1" fontAlgn="base" latinLnBrk="0" hangingPunct="1">
              <a:lnSpc>
                <a:spcPct val="100000"/>
              </a:lnSpc>
              <a:spcBef>
                <a:spcPct val="0"/>
              </a:spcBef>
              <a:spcAft>
                <a:spcPct val="0"/>
              </a:spcAft>
              <a:buClrTx/>
              <a:buSzTx/>
              <a:buFontTx/>
              <a:buNone/>
              <a:tabLst/>
            </a:pPr>
            <a:r>
              <a:rPr lang="en-US" b="1" dirty="0" smtClean="0">
                <a:solidFill>
                  <a:srgbClr val="000000"/>
                </a:solidFill>
              </a:rPr>
              <a:t>C</a:t>
            </a:r>
            <a:endParaRPr kumimoji="0" lang="en-US" sz="2400" b="1" i="0" u="none" strike="noStrike" cap="none" normalizeH="0" baseline="0" dirty="0" smtClean="0">
              <a:ln>
                <a:noFill/>
              </a:ln>
              <a:solidFill>
                <a:srgbClr val="000000"/>
              </a:solidFill>
              <a:effectLst/>
            </a:endParaRPr>
          </a:p>
        </p:txBody>
      </p:sp>
      <p:sp>
        <p:nvSpPr>
          <p:cNvPr id="16" name="Rectangle 15"/>
          <p:cNvSpPr/>
          <p:nvPr/>
        </p:nvSpPr>
        <p:spPr bwMode="auto">
          <a:xfrm>
            <a:off x="7063424" y="3015836"/>
            <a:ext cx="349135" cy="2982398"/>
          </a:xfrm>
          <a:prstGeom prst="rect">
            <a:avLst/>
          </a:prstGeom>
          <a:solidFill>
            <a:schemeClr val="tx2">
              <a:lumMod val="20000"/>
              <a:lumOff val="80000"/>
            </a:schemeClr>
          </a:solidFill>
          <a:ln w="9525" cap="flat"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endParaRPr>
          </a:p>
          <a:p>
            <a:pPr marL="0" marR="0" indent="0" algn="ctr" defTabSz="914400" rtl="0" eaLnBrk="1" fontAlgn="base" latinLnBrk="0" hangingPunct="1">
              <a:lnSpc>
                <a:spcPct val="100000"/>
              </a:lnSpc>
              <a:spcBef>
                <a:spcPct val="0"/>
              </a:spcBef>
              <a:spcAft>
                <a:spcPct val="0"/>
              </a:spcAft>
              <a:buClrTx/>
              <a:buSzTx/>
              <a:buFontTx/>
              <a:buNone/>
              <a:tabLst/>
            </a:pPr>
            <a:endParaRPr lang="en-US" b="1" dirty="0"/>
          </a:p>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endParaRPr>
          </a:p>
          <a:p>
            <a:pPr marL="0" marR="0" indent="0" algn="ctr" defTabSz="914400" rtl="0" eaLnBrk="1" fontAlgn="base" latinLnBrk="0" hangingPunct="1">
              <a:lnSpc>
                <a:spcPct val="100000"/>
              </a:lnSpc>
              <a:spcBef>
                <a:spcPct val="0"/>
              </a:spcBef>
              <a:spcAft>
                <a:spcPct val="0"/>
              </a:spcAft>
              <a:buClrTx/>
              <a:buSzTx/>
              <a:buFontTx/>
              <a:buNone/>
              <a:tabLst/>
            </a:pPr>
            <a:r>
              <a:rPr lang="en-US" b="1" dirty="0" smtClean="0">
                <a:solidFill>
                  <a:srgbClr val="000000"/>
                </a:solidFill>
              </a:rPr>
              <a:t>C</a:t>
            </a:r>
            <a:endParaRPr kumimoji="0" lang="en-US" sz="2400" b="1" i="0" u="none" strike="noStrike" cap="none" normalizeH="0" baseline="0" dirty="0" smtClean="0">
              <a:ln>
                <a:noFill/>
              </a:ln>
              <a:solidFill>
                <a:srgbClr val="000000"/>
              </a:solidFill>
              <a:effectLst/>
            </a:endParaRPr>
          </a:p>
        </p:txBody>
      </p:sp>
      <p:sp>
        <p:nvSpPr>
          <p:cNvPr id="17" name="Rectangle 16"/>
          <p:cNvSpPr/>
          <p:nvPr/>
        </p:nvSpPr>
        <p:spPr bwMode="auto">
          <a:xfrm>
            <a:off x="6554757" y="3015836"/>
            <a:ext cx="347046" cy="2769002"/>
          </a:xfrm>
          <a:prstGeom prst="rect">
            <a:avLst/>
          </a:prstGeom>
          <a:solidFill>
            <a:schemeClr val="tx2">
              <a:lumMod val="20000"/>
              <a:lumOff val="80000"/>
            </a:schemeClr>
          </a:solidFill>
          <a:ln w="9525" cap="flat"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endParaRPr>
          </a:p>
          <a:p>
            <a:pPr marL="0" marR="0" indent="0" algn="ctr" defTabSz="914400" rtl="0" eaLnBrk="1" fontAlgn="base" latinLnBrk="0" hangingPunct="1">
              <a:lnSpc>
                <a:spcPct val="100000"/>
              </a:lnSpc>
              <a:spcBef>
                <a:spcPct val="0"/>
              </a:spcBef>
              <a:spcAft>
                <a:spcPct val="0"/>
              </a:spcAft>
              <a:buClrTx/>
              <a:buSzTx/>
              <a:buFontTx/>
              <a:buNone/>
              <a:tabLst/>
            </a:pPr>
            <a:r>
              <a:rPr lang="en-US" b="1" dirty="0" smtClean="0">
                <a:solidFill>
                  <a:srgbClr val="000000"/>
                </a:solidFill>
              </a:rPr>
              <a:t>C</a:t>
            </a:r>
            <a:endParaRPr kumimoji="0" lang="en-US" sz="2400" b="1" i="0" u="none" strike="noStrike" cap="none" normalizeH="0" baseline="0" dirty="0" smtClean="0">
              <a:ln>
                <a:noFill/>
              </a:ln>
              <a:solidFill>
                <a:srgbClr val="000000"/>
              </a:solidFill>
              <a:effectLst/>
            </a:endParaRPr>
          </a:p>
        </p:txBody>
      </p:sp>
      <p:sp>
        <p:nvSpPr>
          <p:cNvPr id="18" name="Rectangle 17"/>
          <p:cNvSpPr/>
          <p:nvPr/>
        </p:nvSpPr>
        <p:spPr bwMode="auto">
          <a:xfrm>
            <a:off x="6055311" y="3015835"/>
            <a:ext cx="359719" cy="2605933"/>
          </a:xfrm>
          <a:prstGeom prst="rect">
            <a:avLst/>
          </a:prstGeom>
          <a:solidFill>
            <a:schemeClr val="tx2">
              <a:lumMod val="20000"/>
              <a:lumOff val="80000"/>
            </a:schemeClr>
          </a:solidFill>
          <a:ln w="9525" cap="flat"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endParaRPr>
          </a:p>
          <a:p>
            <a:pPr marL="0" marR="0" indent="0" algn="ctr" defTabSz="914400" rtl="0" eaLnBrk="1" fontAlgn="base" latinLnBrk="0" hangingPunct="1">
              <a:lnSpc>
                <a:spcPct val="100000"/>
              </a:lnSpc>
              <a:spcBef>
                <a:spcPct val="0"/>
              </a:spcBef>
              <a:spcAft>
                <a:spcPct val="0"/>
              </a:spcAft>
              <a:buClrTx/>
              <a:buSzTx/>
              <a:buFontTx/>
              <a:buNone/>
              <a:tabLst/>
            </a:pPr>
            <a:r>
              <a:rPr lang="en-US" b="1" dirty="0" smtClean="0">
                <a:solidFill>
                  <a:srgbClr val="000000"/>
                </a:solidFill>
              </a:rPr>
              <a:t>C</a:t>
            </a:r>
            <a:endParaRPr kumimoji="0" lang="en-US" sz="2400" b="1" i="0" u="none" strike="noStrike" cap="none" normalizeH="0" baseline="0" dirty="0" smtClean="0">
              <a:ln>
                <a:noFill/>
              </a:ln>
              <a:solidFill>
                <a:srgbClr val="000000"/>
              </a:solidFill>
              <a:effectLst/>
            </a:endParaRPr>
          </a:p>
        </p:txBody>
      </p:sp>
      <p:sp>
        <p:nvSpPr>
          <p:cNvPr id="19" name="Rectangle 18"/>
          <p:cNvSpPr/>
          <p:nvPr/>
        </p:nvSpPr>
        <p:spPr bwMode="auto">
          <a:xfrm>
            <a:off x="7927520" y="3015836"/>
            <a:ext cx="360040" cy="3354079"/>
          </a:xfrm>
          <a:prstGeom prst="rect">
            <a:avLst/>
          </a:prstGeom>
          <a:solidFill>
            <a:schemeClr val="tx2">
              <a:lumMod val="20000"/>
              <a:lumOff val="80000"/>
            </a:schemeClr>
          </a:solidFill>
          <a:ln w="9525" cap="flat"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endParaRPr>
          </a:p>
          <a:p>
            <a:pPr marL="0" marR="0" indent="0" algn="ctr" defTabSz="914400" rtl="0" eaLnBrk="1" fontAlgn="base" latinLnBrk="0" hangingPunct="1">
              <a:lnSpc>
                <a:spcPct val="100000"/>
              </a:lnSpc>
              <a:spcBef>
                <a:spcPct val="0"/>
              </a:spcBef>
              <a:spcAft>
                <a:spcPct val="0"/>
              </a:spcAft>
              <a:buClrTx/>
              <a:buSzTx/>
              <a:buFontTx/>
              <a:buNone/>
              <a:tabLst/>
            </a:pPr>
            <a:endParaRPr lang="en-US" b="1" dirty="0" smtClean="0">
              <a:solidFill>
                <a:srgbClr val="000000"/>
              </a:solidFill>
            </a:endParaRPr>
          </a:p>
          <a:p>
            <a:pPr marL="0" marR="0" indent="0" algn="ctr" defTabSz="914400" rtl="0" eaLnBrk="1" fontAlgn="base" latinLnBrk="0" hangingPunct="1">
              <a:lnSpc>
                <a:spcPct val="100000"/>
              </a:lnSpc>
              <a:spcBef>
                <a:spcPct val="0"/>
              </a:spcBef>
              <a:spcAft>
                <a:spcPct val="0"/>
              </a:spcAft>
              <a:buClrTx/>
              <a:buSzTx/>
              <a:buFontTx/>
              <a:buNone/>
              <a:tabLst/>
            </a:pPr>
            <a:endParaRPr lang="en-US" b="1" dirty="0">
              <a:solidFill>
                <a:srgbClr val="000000"/>
              </a:solidFill>
            </a:endParaRPr>
          </a:p>
          <a:p>
            <a:pPr marL="0" marR="0" indent="0" algn="ctr" defTabSz="914400" rtl="0" eaLnBrk="1" fontAlgn="base" latinLnBrk="0" hangingPunct="1">
              <a:lnSpc>
                <a:spcPct val="100000"/>
              </a:lnSpc>
              <a:spcBef>
                <a:spcPct val="0"/>
              </a:spcBef>
              <a:spcAft>
                <a:spcPct val="0"/>
              </a:spcAft>
              <a:buClrTx/>
              <a:buSzTx/>
              <a:buFontTx/>
              <a:buNone/>
              <a:tabLst/>
            </a:pPr>
            <a:r>
              <a:rPr lang="en-US" b="1" dirty="0" smtClean="0">
                <a:solidFill>
                  <a:srgbClr val="000000"/>
                </a:solidFill>
              </a:rPr>
              <a:t>C</a:t>
            </a:r>
            <a:endParaRPr kumimoji="0" lang="en-US" sz="2400" b="1" i="0" u="none" strike="noStrike" cap="none" normalizeH="0" baseline="0" dirty="0" smtClean="0">
              <a:ln>
                <a:noFill/>
              </a:ln>
              <a:solidFill>
                <a:srgbClr val="000000"/>
              </a:solidFill>
              <a:effectLst/>
            </a:endParaRPr>
          </a:p>
        </p:txBody>
      </p:sp>
      <p:sp>
        <p:nvSpPr>
          <p:cNvPr id="20" name="TextBox 19"/>
          <p:cNvSpPr txBox="1"/>
          <p:nvPr/>
        </p:nvSpPr>
        <p:spPr>
          <a:xfrm>
            <a:off x="5778668" y="6430027"/>
            <a:ext cx="854721" cy="461665"/>
          </a:xfrm>
          <a:prstGeom prst="rect">
            <a:avLst/>
          </a:prstGeom>
          <a:noFill/>
        </p:spPr>
        <p:txBody>
          <a:bodyPr wrap="none" rtlCol="0">
            <a:spAutoFit/>
          </a:bodyPr>
          <a:lstStyle/>
          <a:p>
            <a:r>
              <a:rPr lang="en-US" dirty="0" smtClean="0">
                <a:solidFill>
                  <a:srgbClr val="000000"/>
                </a:solidFill>
              </a:rPr>
              <a:t>Time</a:t>
            </a:r>
            <a:endParaRPr lang="en-US" dirty="0">
              <a:solidFill>
                <a:srgbClr val="000000"/>
              </a:solidFill>
            </a:endParaRPr>
          </a:p>
        </p:txBody>
      </p:sp>
      <p:sp>
        <p:nvSpPr>
          <p:cNvPr id="21" name="TextBox 20"/>
          <p:cNvSpPr txBox="1"/>
          <p:nvPr/>
        </p:nvSpPr>
        <p:spPr>
          <a:xfrm rot="16200000">
            <a:off x="3173902" y="4433866"/>
            <a:ext cx="1497526" cy="461665"/>
          </a:xfrm>
          <a:prstGeom prst="rect">
            <a:avLst/>
          </a:prstGeom>
          <a:noFill/>
        </p:spPr>
        <p:txBody>
          <a:bodyPr wrap="none" rtlCol="0">
            <a:spAutoFit/>
          </a:bodyPr>
          <a:lstStyle/>
          <a:p>
            <a:r>
              <a:rPr lang="en-US" dirty="0" smtClean="0">
                <a:solidFill>
                  <a:srgbClr val="000000"/>
                </a:solidFill>
              </a:rPr>
              <a:t>[A] or [C]</a:t>
            </a:r>
            <a:endParaRPr lang="en-US" dirty="0">
              <a:solidFill>
                <a:srgbClr val="000000"/>
              </a:solidFill>
            </a:endParaRPr>
          </a:p>
        </p:txBody>
      </p:sp>
      <p:sp>
        <p:nvSpPr>
          <p:cNvPr id="22" name="TextBox 21"/>
          <p:cNvSpPr txBox="1"/>
          <p:nvPr/>
        </p:nvSpPr>
        <p:spPr>
          <a:xfrm>
            <a:off x="3264471" y="2785003"/>
            <a:ext cx="718466" cy="461665"/>
          </a:xfrm>
          <a:prstGeom prst="rect">
            <a:avLst/>
          </a:prstGeom>
          <a:noFill/>
        </p:spPr>
        <p:txBody>
          <a:bodyPr wrap="none" rtlCol="0">
            <a:spAutoFit/>
          </a:bodyPr>
          <a:lstStyle/>
          <a:p>
            <a:r>
              <a:rPr lang="en-US" dirty="0" smtClean="0">
                <a:solidFill>
                  <a:srgbClr val="000000"/>
                </a:solidFill>
              </a:rPr>
              <a:t>[A]</a:t>
            </a:r>
            <a:r>
              <a:rPr lang="en-US" baseline="-25000" dirty="0">
                <a:solidFill>
                  <a:srgbClr val="000000"/>
                </a:solidFill>
              </a:rPr>
              <a:t>0</a:t>
            </a:r>
            <a:endParaRPr lang="en-US" dirty="0">
              <a:solidFill>
                <a:srgbClr val="000000"/>
              </a:solidFill>
            </a:endParaRPr>
          </a:p>
        </p:txBody>
      </p:sp>
      <p:sp>
        <p:nvSpPr>
          <p:cNvPr id="23" name="TextBox 22"/>
          <p:cNvSpPr txBox="1"/>
          <p:nvPr/>
        </p:nvSpPr>
        <p:spPr>
          <a:xfrm>
            <a:off x="7748307" y="2587864"/>
            <a:ext cx="792205" cy="461665"/>
          </a:xfrm>
          <a:prstGeom prst="rect">
            <a:avLst/>
          </a:prstGeom>
          <a:noFill/>
        </p:spPr>
        <p:txBody>
          <a:bodyPr wrap="none" rtlCol="0">
            <a:spAutoFit/>
          </a:bodyPr>
          <a:lstStyle/>
          <a:p>
            <a:r>
              <a:rPr lang="en-US" dirty="0" smtClean="0">
                <a:solidFill>
                  <a:srgbClr val="000000"/>
                </a:solidFill>
              </a:rPr>
              <a:t>[C]</a:t>
            </a:r>
            <a:r>
              <a:rPr lang="en-US" baseline="-25000" dirty="0" smtClean="0">
                <a:solidFill>
                  <a:srgbClr val="000000"/>
                </a:solidFill>
              </a:rPr>
              <a:t>∞</a:t>
            </a:r>
            <a:endParaRPr lang="en-US" dirty="0">
              <a:solidFill>
                <a:srgbClr val="000000"/>
              </a:solidFill>
            </a:endParaRPr>
          </a:p>
        </p:txBody>
      </p:sp>
      <p:sp>
        <p:nvSpPr>
          <p:cNvPr id="24" name="TextBox 23"/>
          <p:cNvSpPr txBox="1"/>
          <p:nvPr/>
        </p:nvSpPr>
        <p:spPr>
          <a:xfrm>
            <a:off x="183392" y="3250717"/>
            <a:ext cx="3440312" cy="2554545"/>
          </a:xfrm>
          <a:prstGeom prst="rect">
            <a:avLst/>
          </a:prstGeom>
          <a:noFill/>
        </p:spPr>
        <p:txBody>
          <a:bodyPr wrap="square" rtlCol="0">
            <a:spAutoFit/>
          </a:bodyPr>
          <a:lstStyle/>
          <a:p>
            <a:r>
              <a:rPr lang="en-US" sz="2000" dirty="0" smtClean="0">
                <a:solidFill>
                  <a:srgbClr val="000000"/>
                </a:solidFill>
              </a:rPr>
              <a:t>This figure is the graphical method of visualizing how reactant and product concentrations are related to time. [A] represents reactant concentrations, [C] represents product concentrations. </a:t>
            </a:r>
            <a:endParaRPr lang="en-US" sz="2000" dirty="0">
              <a:solidFill>
                <a:srgbClr val="000000"/>
              </a:solidFill>
            </a:endParaRPr>
          </a:p>
        </p:txBody>
      </p:sp>
    </p:spTree>
    <p:extLst>
      <p:ext uri="{BB962C8B-B14F-4D97-AF65-F5344CB8AC3E}">
        <p14:creationId xmlns:p14="http://schemas.microsoft.com/office/powerpoint/2010/main" val="15144611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6.1.1 – Rate Determination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51520" y="1484784"/>
                <a:ext cx="8712968" cy="5373216"/>
              </a:xfrm>
            </p:spPr>
            <p:txBody>
              <a:bodyPr/>
              <a:lstStyle/>
              <a:p>
                <a:r>
                  <a:rPr lang="en-US" dirty="0" smtClean="0"/>
                  <a:t>In symbols: </a:t>
                </a:r>
              </a:p>
              <a:p>
                <a:pPr lvl="1"/>
                <a:r>
                  <a:rPr lang="en-US" dirty="0" smtClean="0">
                    <a:solidFill>
                      <a:srgbClr val="C00000"/>
                    </a:solidFill>
                  </a:rPr>
                  <a:t>Rate = </a:t>
                </a:r>
                <a14:m>
                  <m:oMath xmlns:m="http://schemas.openxmlformats.org/officeDocument/2006/math">
                    <m:f>
                      <m:fPr>
                        <m:ctrlPr>
                          <a:rPr lang="en-US" i="1" smtClean="0">
                            <a:solidFill>
                              <a:srgbClr val="C00000"/>
                            </a:solidFill>
                            <a:latin typeface="Cambria Math"/>
                          </a:rPr>
                        </m:ctrlPr>
                      </m:fPr>
                      <m:num>
                        <m:r>
                          <m:rPr>
                            <m:sty m:val="p"/>
                          </m:rPr>
                          <a:rPr lang="el-GR" i="1" smtClean="0">
                            <a:solidFill>
                              <a:srgbClr val="C00000"/>
                            </a:solidFill>
                            <a:latin typeface="Cambria Math"/>
                          </a:rPr>
                          <m:t>Δ</m:t>
                        </m:r>
                        <m:r>
                          <a:rPr lang="en-US" b="0" i="1" smtClean="0">
                            <a:solidFill>
                              <a:srgbClr val="C00000"/>
                            </a:solidFill>
                            <a:latin typeface="Cambria Math"/>
                          </a:rPr>
                          <m:t>[</m:t>
                        </m:r>
                        <m:r>
                          <a:rPr lang="en-US" b="0" i="1" smtClean="0">
                            <a:solidFill>
                              <a:srgbClr val="C00000"/>
                            </a:solidFill>
                            <a:latin typeface="Cambria Math"/>
                          </a:rPr>
                          <m:t>𝐴</m:t>
                        </m:r>
                        <m:r>
                          <a:rPr lang="en-US" b="0" i="1" smtClean="0">
                            <a:solidFill>
                              <a:srgbClr val="C00000"/>
                            </a:solidFill>
                            <a:latin typeface="Cambria Math"/>
                          </a:rPr>
                          <m:t>]</m:t>
                        </m:r>
                      </m:num>
                      <m:den>
                        <m:r>
                          <m:rPr>
                            <m:sty m:val="p"/>
                          </m:rPr>
                          <a:rPr lang="el-GR" i="1">
                            <a:solidFill>
                              <a:srgbClr val="C00000"/>
                            </a:solidFill>
                            <a:latin typeface="Cambria Math"/>
                          </a:rPr>
                          <m:t>Δ</m:t>
                        </m:r>
                        <m:r>
                          <a:rPr lang="en-US" b="0" i="1" smtClean="0">
                            <a:solidFill>
                              <a:srgbClr val="C00000"/>
                            </a:solidFill>
                            <a:latin typeface="Cambria Math"/>
                          </a:rPr>
                          <m:t>𝑇</m:t>
                        </m:r>
                      </m:den>
                    </m:f>
                  </m:oMath>
                </a14:m>
                <a:r>
                  <a:rPr lang="en-US" dirty="0" smtClean="0"/>
                  <a:t> or  </a:t>
                </a:r>
                <a:r>
                  <a:rPr lang="en-US" dirty="0" smtClean="0">
                    <a:solidFill>
                      <a:srgbClr val="C00000"/>
                    </a:solidFill>
                  </a:rPr>
                  <a:t>Rate = </a:t>
                </a:r>
                <a14:m>
                  <m:oMath xmlns:m="http://schemas.openxmlformats.org/officeDocument/2006/math">
                    <m:f>
                      <m:fPr>
                        <m:ctrlPr>
                          <a:rPr lang="en-US" i="1" smtClean="0">
                            <a:solidFill>
                              <a:srgbClr val="C00000"/>
                            </a:solidFill>
                            <a:latin typeface="Cambria Math"/>
                          </a:rPr>
                        </m:ctrlPr>
                      </m:fPr>
                      <m:num>
                        <m:r>
                          <a:rPr lang="en-US" b="0" i="1" smtClean="0">
                            <a:solidFill>
                              <a:srgbClr val="C00000"/>
                            </a:solidFill>
                            <a:latin typeface="Cambria Math"/>
                          </a:rPr>
                          <m:t>𝑑</m:t>
                        </m:r>
                        <m:r>
                          <a:rPr lang="en-US" b="0" i="1" smtClean="0">
                            <a:solidFill>
                              <a:srgbClr val="C00000"/>
                            </a:solidFill>
                            <a:latin typeface="Cambria Math"/>
                          </a:rPr>
                          <m:t>[</m:t>
                        </m:r>
                        <m:r>
                          <a:rPr lang="en-US" b="0" i="1" smtClean="0">
                            <a:solidFill>
                              <a:srgbClr val="C00000"/>
                            </a:solidFill>
                            <a:latin typeface="Cambria Math"/>
                          </a:rPr>
                          <m:t>𝐴</m:t>
                        </m:r>
                        <m:r>
                          <a:rPr lang="en-US" b="0" i="1" smtClean="0">
                            <a:solidFill>
                              <a:srgbClr val="C00000"/>
                            </a:solidFill>
                            <a:latin typeface="Cambria Math"/>
                          </a:rPr>
                          <m:t>]</m:t>
                        </m:r>
                      </m:num>
                      <m:den>
                        <m:r>
                          <a:rPr lang="en-US" b="0" i="1" smtClean="0">
                            <a:solidFill>
                              <a:srgbClr val="C00000"/>
                            </a:solidFill>
                            <a:latin typeface="Cambria Math"/>
                          </a:rPr>
                          <m:t>𝑑𝑡</m:t>
                        </m:r>
                      </m:den>
                    </m:f>
                  </m:oMath>
                </a14:m>
                <a:r>
                  <a:rPr lang="en-US" dirty="0" smtClean="0">
                    <a:solidFill>
                      <a:srgbClr val="C00000"/>
                    </a:solidFill>
                  </a:rPr>
                  <a:t>  </a:t>
                </a:r>
                <a:r>
                  <a:rPr lang="en-US" sz="2400" i="1" dirty="0" smtClean="0"/>
                  <a:t>(</a:t>
                </a:r>
                <a:r>
                  <a:rPr lang="en-US" sz="2400" i="1" dirty="0" err="1" smtClean="0"/>
                  <a:t>calc</a:t>
                </a:r>
                <a:r>
                  <a:rPr lang="en-US" sz="2400" i="1" dirty="0" smtClean="0"/>
                  <a:t> notation) </a:t>
                </a:r>
              </a:p>
              <a:p>
                <a:pPr lvl="1"/>
                <a:r>
                  <a:rPr lang="en-US" sz="2400" i="1" dirty="0" smtClean="0"/>
                  <a:t>The usual units for reaction rate are moles per cubic </a:t>
                </a:r>
                <a:r>
                  <a:rPr lang="en-US" sz="2400" i="1" dirty="0" err="1" smtClean="0"/>
                  <a:t>decimiter</a:t>
                </a:r>
                <a:r>
                  <a:rPr lang="en-US" sz="2400" i="1" dirty="0" smtClean="0"/>
                  <a:t> per second</a:t>
                </a:r>
              </a:p>
              <a:p>
                <a:pPr lvl="2"/>
                <a14:m>
                  <m:oMath xmlns:m="http://schemas.openxmlformats.org/officeDocument/2006/math">
                    <m:r>
                      <a:rPr lang="en-US" sz="3600" b="0" i="1" smtClean="0">
                        <a:solidFill>
                          <a:srgbClr val="C00000"/>
                        </a:solidFill>
                        <a:latin typeface="Cambria Math"/>
                      </a:rPr>
                      <m:t>𝑈𝑛𝑖𝑡𝑠</m:t>
                    </m:r>
                    <m:r>
                      <a:rPr lang="en-US" sz="3600" b="0" i="1" smtClean="0">
                        <a:solidFill>
                          <a:srgbClr val="C00000"/>
                        </a:solidFill>
                        <a:latin typeface="Cambria Math"/>
                      </a:rPr>
                      <m:t> </m:t>
                    </m:r>
                    <m:r>
                      <a:rPr lang="en-US" sz="3600" b="0" i="1" smtClean="0">
                        <a:solidFill>
                          <a:srgbClr val="C00000"/>
                        </a:solidFill>
                        <a:latin typeface="Cambria Math"/>
                      </a:rPr>
                      <m:t>𝑓𝑜𝑟</m:t>
                    </m:r>
                    <m:r>
                      <a:rPr lang="en-US" sz="3600" b="0" i="1" smtClean="0">
                        <a:solidFill>
                          <a:srgbClr val="C00000"/>
                        </a:solidFill>
                        <a:latin typeface="Cambria Math"/>
                      </a:rPr>
                      <m:t> </m:t>
                    </m:r>
                    <m:r>
                      <a:rPr lang="en-US" sz="3600" b="0" i="1" smtClean="0">
                        <a:solidFill>
                          <a:srgbClr val="C00000"/>
                        </a:solidFill>
                        <a:latin typeface="Cambria Math"/>
                      </a:rPr>
                      <m:t>𝑟𝑎𝑡𝑒</m:t>
                    </m:r>
                    <m:r>
                      <a:rPr lang="en-US" sz="3600" b="0" i="1" smtClean="0">
                        <a:solidFill>
                          <a:srgbClr val="C00000"/>
                        </a:solidFill>
                        <a:latin typeface="Cambria Math"/>
                      </a:rPr>
                      <m:t>= </m:t>
                    </m:r>
                    <m:f>
                      <m:fPr>
                        <m:ctrlPr>
                          <a:rPr lang="en-US" sz="3600" i="1" smtClean="0">
                            <a:solidFill>
                              <a:srgbClr val="C00000"/>
                            </a:solidFill>
                            <a:latin typeface="Cambria Math"/>
                          </a:rPr>
                        </m:ctrlPr>
                      </m:fPr>
                      <m:num>
                        <m:r>
                          <a:rPr lang="en-US" sz="3600" i="1">
                            <a:solidFill>
                              <a:srgbClr val="C00000"/>
                            </a:solidFill>
                            <a:latin typeface="Cambria Math"/>
                          </a:rPr>
                          <m:t>𝑚𝑜𝑙</m:t>
                        </m:r>
                      </m:num>
                      <m:den>
                        <m:sSup>
                          <m:sSupPr>
                            <m:ctrlPr>
                              <a:rPr lang="en-US" sz="3600" i="1">
                                <a:solidFill>
                                  <a:srgbClr val="C00000"/>
                                </a:solidFill>
                                <a:latin typeface="Cambria Math"/>
                              </a:rPr>
                            </m:ctrlPr>
                          </m:sSupPr>
                          <m:e>
                            <m:r>
                              <a:rPr lang="en-US" sz="3600" i="1">
                                <a:solidFill>
                                  <a:srgbClr val="C00000"/>
                                </a:solidFill>
                                <a:latin typeface="Cambria Math"/>
                              </a:rPr>
                              <m:t>𝑑𝑚</m:t>
                            </m:r>
                          </m:e>
                          <m:sup>
                            <m:r>
                              <a:rPr lang="en-US" sz="3600" i="1">
                                <a:solidFill>
                                  <a:srgbClr val="C00000"/>
                                </a:solidFill>
                                <a:latin typeface="Cambria Math"/>
                              </a:rPr>
                              <m:t>3</m:t>
                            </m:r>
                          </m:sup>
                        </m:sSup>
                        <m:r>
                          <a:rPr lang="en-US" sz="3600" i="1">
                            <a:solidFill>
                              <a:srgbClr val="C00000"/>
                            </a:solidFill>
                            <a:latin typeface="Cambria Math"/>
                          </a:rPr>
                          <m:t>𝑠</m:t>
                        </m:r>
                      </m:den>
                    </m:f>
                    <m:r>
                      <a:rPr lang="en-US" sz="3600" b="0" i="1" smtClean="0">
                        <a:solidFill>
                          <a:schemeClr val="tx1"/>
                        </a:solidFill>
                        <a:latin typeface="Cambria Math"/>
                      </a:rPr>
                      <m:t>=</m:t>
                    </m:r>
                    <m:f>
                      <m:fPr>
                        <m:ctrlPr>
                          <a:rPr lang="en-US" sz="3200" i="1">
                            <a:latin typeface="Cambria Math"/>
                          </a:rPr>
                        </m:ctrlPr>
                      </m:fPr>
                      <m:num>
                        <m:r>
                          <a:rPr lang="en-US" sz="3200" i="1">
                            <a:latin typeface="Cambria Math"/>
                          </a:rPr>
                          <m:t>𝑚𝑜𝑙</m:t>
                        </m:r>
                      </m:num>
                      <m:den>
                        <m:r>
                          <a:rPr lang="en-US" sz="3200" b="0" i="1" smtClean="0">
                            <a:latin typeface="Cambria Math"/>
                          </a:rPr>
                          <m:t>𝐿</m:t>
                        </m:r>
                        <m:r>
                          <a:rPr lang="en-US" sz="3200" i="1">
                            <a:latin typeface="Cambria Math"/>
                          </a:rPr>
                          <m:t>𝑠</m:t>
                        </m:r>
                      </m:den>
                    </m:f>
                  </m:oMath>
                </a14:m>
                <a:endParaRPr lang="en-US" sz="2000" i="1" dirty="0" smtClean="0"/>
              </a:p>
              <a:p>
                <a:pPr lvl="2"/>
                <a:endParaRPr lang="en-US" sz="2000" i="1"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51520" y="1484784"/>
                <a:ext cx="8712968" cy="5373216"/>
              </a:xfrm>
              <a:blipFill rotWithShape="1">
                <a:blip r:embed="rId2"/>
                <a:stretch>
                  <a:fillRect l="-1469" t="-1249"/>
                </a:stretch>
              </a:blipFill>
            </p:spPr>
            <p:txBody>
              <a:bodyPr/>
              <a:lstStyle/>
              <a:p>
                <a:r>
                  <a:rPr lang="en-US">
                    <a:noFill/>
                  </a:rPr>
                  <a:t> </a:t>
                </a:r>
              </a:p>
            </p:txBody>
          </p:sp>
        </mc:Fallback>
      </mc:AlternateContent>
    </p:spTree>
    <p:extLst>
      <p:ext uri="{BB962C8B-B14F-4D97-AF65-F5344CB8AC3E}">
        <p14:creationId xmlns:p14="http://schemas.microsoft.com/office/powerpoint/2010/main" val="1923046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 – Rate Example #1</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0.04 </a:t>
                </a:r>
                <a:r>
                  <a:rPr lang="en-US" dirty="0" err="1" smtClean="0"/>
                  <a:t>mol</a:t>
                </a:r>
                <a:r>
                  <a:rPr lang="en-US" dirty="0" smtClean="0"/>
                  <a:t> of a substance is produced in a 2.5dm</a:t>
                </a:r>
                <a:r>
                  <a:rPr lang="en-US" baseline="30000" dirty="0" smtClean="0"/>
                  <a:t>3</a:t>
                </a:r>
                <a:r>
                  <a:rPr lang="en-US" dirty="0" smtClean="0"/>
                  <a:t> vessel in 20 seconds. What’s the rate of reaction?</a:t>
                </a:r>
              </a:p>
              <a:p>
                <a:pPr lvl="1"/>
                <a:r>
                  <a:rPr lang="en-US" dirty="0" smtClean="0"/>
                  <a:t>Determine the amount produced in 1.0 dm</a:t>
                </a:r>
                <a:r>
                  <a:rPr lang="en-US" baseline="30000" dirty="0" smtClean="0"/>
                  <a:t>3</a:t>
                </a:r>
              </a:p>
              <a:p>
                <a:pPr lvl="2"/>
                <a14:m>
                  <m:oMath xmlns:m="http://schemas.openxmlformats.org/officeDocument/2006/math">
                    <m:d>
                      <m:dPr>
                        <m:begChr m:val="["/>
                        <m:endChr m:val="]"/>
                        <m:ctrlPr>
                          <a:rPr lang="en-US" b="0" i="1" smtClean="0">
                            <a:latin typeface="Cambria Math"/>
                          </a:rPr>
                        </m:ctrlPr>
                      </m:dPr>
                      <m:e>
                        <m:r>
                          <a:rPr lang="en-US" b="0" i="1" smtClean="0">
                            <a:latin typeface="Cambria Math"/>
                          </a:rPr>
                          <m:t>𝑐𝑜𝑛𝑐𝑒𝑛𝑡𝑟𝑎𝑡𝑖𝑜𝑛</m:t>
                        </m:r>
                      </m:e>
                    </m:d>
                    <m:r>
                      <a:rPr lang="en-US" b="0" i="1" smtClean="0">
                        <a:latin typeface="Cambria Math"/>
                      </a:rPr>
                      <m:t>= </m:t>
                    </m:r>
                    <m:f>
                      <m:fPr>
                        <m:ctrlPr>
                          <a:rPr lang="en-US" b="0" i="1" smtClean="0">
                            <a:latin typeface="Cambria Math"/>
                          </a:rPr>
                        </m:ctrlPr>
                      </m:fPr>
                      <m:num>
                        <m:r>
                          <a:rPr lang="en-US" b="0" i="1" smtClean="0">
                            <a:latin typeface="Cambria Math"/>
                          </a:rPr>
                          <m:t>0.04</m:t>
                        </m:r>
                        <m:r>
                          <a:rPr lang="en-US" b="0" i="1" smtClean="0">
                            <a:latin typeface="Cambria Math"/>
                          </a:rPr>
                          <m:t>𝑚𝑜𝑙</m:t>
                        </m:r>
                      </m:num>
                      <m:den>
                        <m:r>
                          <a:rPr lang="en-US" b="0" i="1" smtClean="0">
                            <a:latin typeface="Cambria Math"/>
                          </a:rPr>
                          <m:t>2.5</m:t>
                        </m:r>
                        <m:sSup>
                          <m:sSupPr>
                            <m:ctrlPr>
                              <a:rPr lang="en-US" b="0" i="1" smtClean="0">
                                <a:latin typeface="Cambria Math"/>
                              </a:rPr>
                            </m:ctrlPr>
                          </m:sSupPr>
                          <m:e>
                            <m:r>
                              <a:rPr lang="en-US" b="0" i="1" smtClean="0">
                                <a:latin typeface="Cambria Math"/>
                              </a:rPr>
                              <m:t>𝑑𝑚</m:t>
                            </m:r>
                          </m:e>
                          <m:sup>
                            <m:r>
                              <a:rPr lang="en-US" b="0" i="1" smtClean="0">
                                <a:latin typeface="Cambria Math"/>
                              </a:rPr>
                              <m:t>3</m:t>
                            </m:r>
                          </m:sup>
                        </m:sSup>
                      </m:den>
                    </m:f>
                    <m:r>
                      <a:rPr lang="en-US" b="0" i="0" smtClean="0">
                        <a:latin typeface="Cambria Math"/>
                      </a:rPr>
                      <m:t>=0.016 </m:t>
                    </m:r>
                    <m:f>
                      <m:fPr>
                        <m:ctrlPr>
                          <a:rPr lang="en-US" b="0" i="1" smtClean="0">
                            <a:latin typeface="Cambria Math"/>
                          </a:rPr>
                        </m:ctrlPr>
                      </m:fPr>
                      <m:num>
                        <m:r>
                          <a:rPr lang="en-US" b="0" i="1" smtClean="0">
                            <a:latin typeface="Cambria Math"/>
                          </a:rPr>
                          <m:t>𝑚𝑜𝑙</m:t>
                        </m:r>
                      </m:num>
                      <m:den>
                        <m:sSup>
                          <m:sSupPr>
                            <m:ctrlPr>
                              <a:rPr lang="en-US" b="0" i="1" smtClean="0">
                                <a:latin typeface="Cambria Math"/>
                              </a:rPr>
                            </m:ctrlPr>
                          </m:sSupPr>
                          <m:e>
                            <m:r>
                              <a:rPr lang="en-US" b="0" i="1" smtClean="0">
                                <a:latin typeface="Cambria Math"/>
                              </a:rPr>
                              <m:t>𝑑𝑚</m:t>
                            </m:r>
                          </m:e>
                          <m:sup>
                            <m:r>
                              <a:rPr lang="en-US" b="0" i="1" smtClean="0">
                                <a:latin typeface="Cambria Math"/>
                              </a:rPr>
                              <m:t>3</m:t>
                            </m:r>
                          </m:sup>
                        </m:sSup>
                      </m:den>
                    </m:f>
                  </m:oMath>
                </a14:m>
                <a:endParaRPr lang="en-US" dirty="0" smtClean="0"/>
              </a:p>
              <a:p>
                <a:pPr lvl="1"/>
                <a:r>
                  <a:rPr lang="en-US" dirty="0" smtClean="0"/>
                  <a:t>Determine the amount produced per second</a:t>
                </a:r>
              </a:p>
              <a:p>
                <a:pPr lvl="2"/>
                <a14:m>
                  <m:oMath xmlns:m="http://schemas.openxmlformats.org/officeDocument/2006/math">
                    <m:r>
                      <a:rPr lang="en-US" b="0" i="1" smtClean="0">
                        <a:latin typeface="Cambria Math"/>
                      </a:rPr>
                      <m:t>𝑟𝑎𝑡𝑒</m:t>
                    </m:r>
                    <m:r>
                      <a:rPr lang="en-US" b="0" i="1" smtClean="0">
                        <a:latin typeface="Cambria Math"/>
                      </a:rPr>
                      <m:t>=</m:t>
                    </m:r>
                    <m:f>
                      <m:fPr>
                        <m:ctrlPr>
                          <a:rPr lang="en-US" b="0" i="1" smtClean="0">
                            <a:latin typeface="Cambria Math"/>
                          </a:rPr>
                        </m:ctrlPr>
                      </m:fPr>
                      <m:num>
                        <m:r>
                          <a:rPr lang="en-US" b="0" i="1" smtClean="0">
                            <a:latin typeface="Cambria Math"/>
                          </a:rPr>
                          <m:t>0.016</m:t>
                        </m:r>
                        <m:f>
                          <m:fPr>
                            <m:ctrlPr>
                              <a:rPr lang="en-US" i="1">
                                <a:latin typeface="Cambria Math"/>
                              </a:rPr>
                            </m:ctrlPr>
                          </m:fPr>
                          <m:num>
                            <m:r>
                              <a:rPr lang="en-US" i="1">
                                <a:latin typeface="Cambria Math"/>
                              </a:rPr>
                              <m:t>𝑚𝑜𝑙</m:t>
                            </m:r>
                          </m:num>
                          <m:den>
                            <m:sSup>
                              <m:sSupPr>
                                <m:ctrlPr>
                                  <a:rPr lang="en-US" i="1">
                                    <a:latin typeface="Cambria Math"/>
                                  </a:rPr>
                                </m:ctrlPr>
                              </m:sSupPr>
                              <m:e>
                                <m:r>
                                  <a:rPr lang="en-US" i="1">
                                    <a:latin typeface="Cambria Math"/>
                                  </a:rPr>
                                  <m:t>𝑑𝑚</m:t>
                                </m:r>
                              </m:e>
                              <m:sup>
                                <m:r>
                                  <a:rPr lang="en-US" i="1">
                                    <a:latin typeface="Cambria Math"/>
                                  </a:rPr>
                                  <m:t>3</m:t>
                                </m:r>
                              </m:sup>
                            </m:sSup>
                          </m:den>
                        </m:f>
                      </m:num>
                      <m:den>
                        <m:r>
                          <a:rPr lang="en-US" b="0" i="1" smtClean="0">
                            <a:latin typeface="Cambria Math"/>
                          </a:rPr>
                          <m:t>20</m:t>
                        </m:r>
                        <m:r>
                          <a:rPr lang="en-US" b="0" i="1" smtClean="0">
                            <a:latin typeface="Cambria Math"/>
                          </a:rPr>
                          <m:t>𝑠</m:t>
                        </m:r>
                      </m:den>
                    </m:f>
                    <m:r>
                      <a:rPr lang="en-US" b="0" i="1" smtClean="0">
                        <a:latin typeface="Cambria Math"/>
                      </a:rPr>
                      <m:t>= 8</m:t>
                    </m:r>
                    <m:r>
                      <a:rPr lang="en-US" b="0" i="1" smtClean="0">
                        <a:latin typeface="Cambria Math"/>
                      </a:rPr>
                      <m:t>𝑥</m:t>
                    </m:r>
                    <m:sSup>
                      <m:sSupPr>
                        <m:ctrlPr>
                          <a:rPr lang="en-US" b="0" i="1" smtClean="0">
                            <a:latin typeface="Cambria Math"/>
                          </a:rPr>
                        </m:ctrlPr>
                      </m:sSupPr>
                      <m:e>
                        <m:r>
                          <a:rPr lang="en-US" b="0" i="1" smtClean="0">
                            <a:latin typeface="Cambria Math"/>
                          </a:rPr>
                          <m:t>10</m:t>
                        </m:r>
                      </m:e>
                      <m:sup>
                        <m:r>
                          <a:rPr lang="en-US" b="0" i="1" smtClean="0">
                            <a:latin typeface="Cambria Math"/>
                          </a:rPr>
                          <m:t>−4</m:t>
                        </m:r>
                      </m:sup>
                    </m:sSup>
                    <m:f>
                      <m:fPr>
                        <m:ctrlPr>
                          <a:rPr lang="en-US" b="0" i="1" smtClean="0">
                            <a:latin typeface="Cambria Math"/>
                          </a:rPr>
                        </m:ctrlPr>
                      </m:fPr>
                      <m:num>
                        <m:r>
                          <a:rPr lang="en-US" b="0" i="1" smtClean="0">
                            <a:latin typeface="Cambria Math"/>
                          </a:rPr>
                          <m:t>𝑚𝑜𝑙</m:t>
                        </m:r>
                      </m:num>
                      <m:den>
                        <m:sSup>
                          <m:sSupPr>
                            <m:ctrlPr>
                              <a:rPr lang="en-US" b="0" i="1" smtClean="0">
                                <a:latin typeface="Cambria Math"/>
                              </a:rPr>
                            </m:ctrlPr>
                          </m:sSupPr>
                          <m:e>
                            <m:r>
                              <a:rPr lang="en-US" b="0" i="1" smtClean="0">
                                <a:latin typeface="Cambria Math"/>
                              </a:rPr>
                              <m:t>𝑑𝑚</m:t>
                            </m:r>
                          </m:e>
                          <m:sup>
                            <m:r>
                              <a:rPr lang="en-US" b="0" i="1" smtClean="0">
                                <a:latin typeface="Cambria Math"/>
                              </a:rPr>
                              <m:t>3</m:t>
                            </m:r>
                          </m:sup>
                        </m:sSup>
                        <m:r>
                          <a:rPr lang="en-US" b="0" i="1" smtClean="0">
                            <a:latin typeface="Cambria Math"/>
                          </a:rPr>
                          <m:t>𝑠</m:t>
                        </m:r>
                      </m:den>
                    </m:f>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469" t="-1528"/>
                </a:stretch>
              </a:blipFill>
            </p:spPr>
            <p:txBody>
              <a:bodyPr/>
              <a:lstStyle/>
              <a:p>
                <a:r>
                  <a:rPr lang="en-US">
                    <a:noFill/>
                  </a:rPr>
                  <a:t> </a:t>
                </a:r>
              </a:p>
            </p:txBody>
          </p:sp>
        </mc:Fallback>
      </mc:AlternateContent>
    </p:spTree>
    <p:extLst>
      <p:ext uri="{BB962C8B-B14F-4D97-AF65-F5344CB8AC3E}">
        <p14:creationId xmlns:p14="http://schemas.microsoft.com/office/powerpoint/2010/main" val="28871433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6.1 – Rate Example #2</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22 grams of CO</a:t>
                </a:r>
                <a:r>
                  <a:rPr lang="en-US" baseline="-25000" dirty="0" smtClean="0"/>
                  <a:t>2</a:t>
                </a:r>
                <a:r>
                  <a:rPr lang="en-US" dirty="0" smtClean="0"/>
                  <a:t> is produced in 15 seconds in a </a:t>
                </a:r>
                <a:r>
                  <a:rPr lang="en-US" dirty="0"/>
                  <a:t>v</a:t>
                </a:r>
                <a:r>
                  <a:rPr lang="en-US" dirty="0" smtClean="0"/>
                  <a:t>essel of capacity 4dm</a:t>
                </a:r>
                <a:r>
                  <a:rPr lang="en-US" baseline="30000" dirty="0" smtClean="0"/>
                  <a:t>3</a:t>
                </a:r>
              </a:p>
              <a:p>
                <a:pPr lvl="1"/>
                <a14:m>
                  <m:oMath xmlns:m="http://schemas.openxmlformats.org/officeDocument/2006/math">
                    <m:r>
                      <a:rPr lang="en-US" i="1" dirty="0" smtClean="0">
                        <a:latin typeface="Cambria Math"/>
                      </a:rPr>
                      <m:t>𝐴𝑚𝑜𝑢𝑛𝑡</m:t>
                    </m:r>
                    <m:r>
                      <a:rPr lang="en-US" i="1" dirty="0" smtClean="0">
                        <a:latin typeface="Cambria Math"/>
                      </a:rPr>
                      <m:t> </m:t>
                    </m:r>
                    <m:r>
                      <a:rPr lang="en-US" i="1" dirty="0" smtClean="0">
                        <a:latin typeface="Cambria Math"/>
                      </a:rPr>
                      <m:t>𝑜𝑓</m:t>
                    </m:r>
                    <m:r>
                      <a:rPr lang="en-US" i="1" dirty="0" smtClean="0">
                        <a:latin typeface="Cambria Math"/>
                      </a:rPr>
                      <m:t> </m:t>
                    </m:r>
                    <m:r>
                      <a:rPr lang="en-US" i="1" dirty="0" smtClean="0">
                        <a:latin typeface="Cambria Math"/>
                      </a:rPr>
                      <m:t>𝐶𝑂</m:t>
                    </m:r>
                    <m:r>
                      <a:rPr lang="en-US" b="0" i="1" dirty="0" smtClean="0">
                        <a:latin typeface="Cambria Math"/>
                      </a:rPr>
                      <m:t>2= </m:t>
                    </m:r>
                    <m:f>
                      <m:fPr>
                        <m:ctrlPr>
                          <a:rPr lang="en-US" b="0" i="1" dirty="0" smtClean="0">
                            <a:latin typeface="Cambria Math"/>
                          </a:rPr>
                        </m:ctrlPr>
                      </m:fPr>
                      <m:num>
                        <m:r>
                          <a:rPr lang="en-US" b="0" i="1" dirty="0" smtClean="0">
                            <a:latin typeface="Cambria Math"/>
                          </a:rPr>
                          <m:t>22</m:t>
                        </m:r>
                        <m:r>
                          <a:rPr lang="en-US" b="0" i="1" dirty="0" smtClean="0">
                            <a:latin typeface="Cambria Math"/>
                          </a:rPr>
                          <m:t>𝑔</m:t>
                        </m:r>
                      </m:num>
                      <m:den>
                        <m:r>
                          <a:rPr lang="en-US" b="0" i="1" dirty="0" smtClean="0">
                            <a:latin typeface="Cambria Math"/>
                          </a:rPr>
                          <m:t>44.00</m:t>
                        </m:r>
                        <m:f>
                          <m:fPr>
                            <m:ctrlPr>
                              <a:rPr lang="en-US" b="0" i="1" dirty="0" smtClean="0">
                                <a:latin typeface="Cambria Math"/>
                              </a:rPr>
                            </m:ctrlPr>
                          </m:fPr>
                          <m:num>
                            <m:r>
                              <a:rPr lang="en-US" b="0" i="1" dirty="0" smtClean="0">
                                <a:latin typeface="Cambria Math"/>
                              </a:rPr>
                              <m:t>𝑔</m:t>
                            </m:r>
                          </m:num>
                          <m:den>
                            <m:r>
                              <a:rPr lang="en-US" b="0" i="1" dirty="0" smtClean="0">
                                <a:latin typeface="Cambria Math"/>
                              </a:rPr>
                              <m:t>𝑚𝑜𝑙</m:t>
                            </m:r>
                          </m:den>
                        </m:f>
                      </m:den>
                    </m:f>
                    <m:r>
                      <a:rPr lang="en-US" b="0" i="1" dirty="0" smtClean="0">
                        <a:latin typeface="Cambria Math"/>
                      </a:rPr>
                      <m:t>=0.5</m:t>
                    </m:r>
                    <m:r>
                      <a:rPr lang="en-US" b="0" i="1" dirty="0" smtClean="0">
                        <a:latin typeface="Cambria Math"/>
                      </a:rPr>
                      <m:t>𝑚𝑜𝑙</m:t>
                    </m:r>
                  </m:oMath>
                </a14:m>
                <a:endParaRPr lang="en-US" b="0" dirty="0" smtClean="0"/>
              </a:p>
              <a:p>
                <a:pPr lvl="1"/>
                <a:r>
                  <a:rPr lang="en-US" dirty="0" smtClean="0"/>
                  <a:t>Adjust the volume and time: </a:t>
                </a:r>
              </a:p>
              <a:p>
                <a:pPr lvl="2"/>
                <a14:m>
                  <m:oMath xmlns:m="http://schemas.openxmlformats.org/officeDocument/2006/math">
                    <m:f>
                      <m:fPr>
                        <m:ctrlPr>
                          <a:rPr lang="en-US" i="1" smtClean="0">
                            <a:latin typeface="Cambria Math"/>
                          </a:rPr>
                        </m:ctrlPr>
                      </m:fPr>
                      <m:num>
                        <m:r>
                          <a:rPr lang="en-US" b="0" i="1" smtClean="0">
                            <a:latin typeface="Cambria Math"/>
                          </a:rPr>
                          <m:t>0.5</m:t>
                        </m:r>
                        <m:r>
                          <a:rPr lang="en-US" b="0" i="1" smtClean="0">
                            <a:latin typeface="Cambria Math"/>
                          </a:rPr>
                          <m:t>𝑚𝑜𝑙</m:t>
                        </m:r>
                      </m:num>
                      <m:den>
                        <m:r>
                          <a:rPr lang="en-US" b="0" i="1" smtClean="0">
                            <a:latin typeface="Cambria Math"/>
                          </a:rPr>
                          <m:t>4</m:t>
                        </m:r>
                        <m:sSup>
                          <m:sSupPr>
                            <m:ctrlPr>
                              <a:rPr lang="en-US" b="0" i="1" smtClean="0">
                                <a:latin typeface="Cambria Math"/>
                              </a:rPr>
                            </m:ctrlPr>
                          </m:sSupPr>
                          <m:e>
                            <m:r>
                              <a:rPr lang="en-US" b="0" i="1" smtClean="0">
                                <a:latin typeface="Cambria Math"/>
                              </a:rPr>
                              <m:t>𝑑𝑚</m:t>
                            </m:r>
                          </m:e>
                          <m:sup>
                            <m:r>
                              <a:rPr lang="en-US" b="0" i="1" smtClean="0">
                                <a:latin typeface="Cambria Math"/>
                              </a:rPr>
                              <m:t>3</m:t>
                            </m:r>
                          </m:sup>
                        </m:sSup>
                      </m:den>
                    </m:f>
                    <m:r>
                      <a:rPr lang="en-US" b="0" i="1" smtClean="0">
                        <a:latin typeface="Cambria Math"/>
                      </a:rPr>
                      <m:t>=0.125 </m:t>
                    </m:r>
                    <m:f>
                      <m:fPr>
                        <m:ctrlPr>
                          <a:rPr lang="en-US" b="0" i="1" smtClean="0">
                            <a:latin typeface="Cambria Math"/>
                          </a:rPr>
                        </m:ctrlPr>
                      </m:fPr>
                      <m:num>
                        <m:r>
                          <a:rPr lang="en-US" b="0" i="1" smtClean="0">
                            <a:latin typeface="Cambria Math"/>
                          </a:rPr>
                          <m:t>𝑚𝑜𝑙</m:t>
                        </m:r>
                      </m:num>
                      <m:den>
                        <m:sSup>
                          <m:sSupPr>
                            <m:ctrlPr>
                              <a:rPr lang="en-US" b="0" i="1" smtClean="0">
                                <a:latin typeface="Cambria Math"/>
                              </a:rPr>
                            </m:ctrlPr>
                          </m:sSupPr>
                          <m:e>
                            <m:r>
                              <a:rPr lang="en-US" b="0" i="1" smtClean="0">
                                <a:latin typeface="Cambria Math"/>
                              </a:rPr>
                              <m:t>𝑑𝑚</m:t>
                            </m:r>
                          </m:e>
                          <m:sup>
                            <m:r>
                              <a:rPr lang="en-US" b="0" i="1" smtClean="0">
                                <a:latin typeface="Cambria Math"/>
                              </a:rPr>
                              <m:t>3</m:t>
                            </m:r>
                          </m:sup>
                        </m:sSup>
                      </m:den>
                    </m:f>
                  </m:oMath>
                </a14:m>
                <a:endParaRPr lang="en-US" dirty="0" smtClean="0"/>
              </a:p>
              <a:p>
                <a:pPr lvl="2"/>
                <a14:m>
                  <m:oMath xmlns:m="http://schemas.openxmlformats.org/officeDocument/2006/math">
                    <m:r>
                      <a:rPr lang="en-US" i="1">
                        <a:latin typeface="Cambria Math"/>
                      </a:rPr>
                      <m:t>𝑟𝑎𝑡𝑒</m:t>
                    </m:r>
                    <m:r>
                      <a:rPr lang="en-US" i="1">
                        <a:latin typeface="Cambria Math"/>
                      </a:rPr>
                      <m:t>=</m:t>
                    </m:r>
                    <m:f>
                      <m:fPr>
                        <m:ctrlPr>
                          <a:rPr lang="en-US" i="1">
                            <a:latin typeface="Cambria Math"/>
                          </a:rPr>
                        </m:ctrlPr>
                      </m:fPr>
                      <m:num>
                        <m:r>
                          <a:rPr lang="en-US" i="1">
                            <a:latin typeface="Cambria Math"/>
                          </a:rPr>
                          <m:t>0.</m:t>
                        </m:r>
                        <m:r>
                          <a:rPr lang="en-US" b="0" i="1" smtClean="0">
                            <a:latin typeface="Cambria Math"/>
                          </a:rPr>
                          <m:t>125</m:t>
                        </m:r>
                        <m:f>
                          <m:fPr>
                            <m:ctrlPr>
                              <a:rPr lang="en-US" i="1">
                                <a:latin typeface="Cambria Math"/>
                              </a:rPr>
                            </m:ctrlPr>
                          </m:fPr>
                          <m:num>
                            <m:r>
                              <a:rPr lang="en-US" i="1">
                                <a:latin typeface="Cambria Math"/>
                              </a:rPr>
                              <m:t>𝑚𝑜𝑙</m:t>
                            </m:r>
                          </m:num>
                          <m:den>
                            <m:sSup>
                              <m:sSupPr>
                                <m:ctrlPr>
                                  <a:rPr lang="en-US" i="1">
                                    <a:latin typeface="Cambria Math"/>
                                  </a:rPr>
                                </m:ctrlPr>
                              </m:sSupPr>
                              <m:e>
                                <m:r>
                                  <a:rPr lang="en-US" i="1">
                                    <a:latin typeface="Cambria Math"/>
                                  </a:rPr>
                                  <m:t>𝑑𝑚</m:t>
                                </m:r>
                              </m:e>
                              <m:sup>
                                <m:r>
                                  <a:rPr lang="en-US" i="1">
                                    <a:latin typeface="Cambria Math"/>
                                  </a:rPr>
                                  <m:t>3</m:t>
                                </m:r>
                              </m:sup>
                            </m:sSup>
                          </m:den>
                        </m:f>
                      </m:num>
                      <m:den>
                        <m:r>
                          <a:rPr lang="en-US" b="0" i="1" smtClean="0">
                            <a:latin typeface="Cambria Math"/>
                          </a:rPr>
                          <m:t>15</m:t>
                        </m:r>
                        <m:r>
                          <a:rPr lang="en-US" i="1">
                            <a:latin typeface="Cambria Math"/>
                          </a:rPr>
                          <m:t>𝑠</m:t>
                        </m:r>
                      </m:den>
                    </m:f>
                    <m:r>
                      <a:rPr lang="en-US" b="0" i="1" smtClean="0">
                        <a:latin typeface="Cambria Math"/>
                      </a:rPr>
                      <m:t> = </m:t>
                    </m:r>
                    <m:r>
                      <a:rPr lang="en-US" i="1">
                        <a:latin typeface="Cambria Math"/>
                      </a:rPr>
                      <m:t>8</m:t>
                    </m:r>
                    <m:r>
                      <a:rPr lang="en-US" b="0" i="1" smtClean="0">
                        <a:latin typeface="Cambria Math"/>
                      </a:rPr>
                      <m:t>.33</m:t>
                    </m:r>
                    <m:r>
                      <a:rPr lang="en-US" i="1">
                        <a:latin typeface="Cambria Math"/>
                      </a:rPr>
                      <m:t>𝑥</m:t>
                    </m:r>
                    <m:sSup>
                      <m:sSupPr>
                        <m:ctrlPr>
                          <a:rPr lang="en-US" i="1">
                            <a:latin typeface="Cambria Math"/>
                          </a:rPr>
                        </m:ctrlPr>
                      </m:sSupPr>
                      <m:e>
                        <m:r>
                          <a:rPr lang="en-US" i="1">
                            <a:latin typeface="Cambria Math"/>
                          </a:rPr>
                          <m:t>10</m:t>
                        </m:r>
                      </m:e>
                      <m:sup>
                        <m:r>
                          <a:rPr lang="en-US" i="1">
                            <a:latin typeface="Cambria Math"/>
                          </a:rPr>
                          <m:t>−</m:t>
                        </m:r>
                        <m:r>
                          <a:rPr lang="en-US" b="0" i="1" smtClean="0">
                            <a:latin typeface="Cambria Math"/>
                          </a:rPr>
                          <m:t>3</m:t>
                        </m:r>
                      </m:sup>
                    </m:sSup>
                    <m:f>
                      <m:fPr>
                        <m:ctrlPr>
                          <a:rPr lang="en-US" i="1">
                            <a:latin typeface="Cambria Math"/>
                          </a:rPr>
                        </m:ctrlPr>
                      </m:fPr>
                      <m:num>
                        <m:r>
                          <a:rPr lang="en-US" i="1">
                            <a:latin typeface="Cambria Math"/>
                          </a:rPr>
                          <m:t>𝑚𝑜𝑙</m:t>
                        </m:r>
                      </m:num>
                      <m:den>
                        <m:sSup>
                          <m:sSupPr>
                            <m:ctrlPr>
                              <a:rPr lang="en-US" i="1">
                                <a:latin typeface="Cambria Math"/>
                              </a:rPr>
                            </m:ctrlPr>
                          </m:sSupPr>
                          <m:e>
                            <m:r>
                              <a:rPr lang="en-US" i="1">
                                <a:latin typeface="Cambria Math"/>
                              </a:rPr>
                              <m:t>𝑑𝑚</m:t>
                            </m:r>
                          </m:e>
                          <m:sup>
                            <m:r>
                              <a:rPr lang="en-US" i="1">
                                <a:latin typeface="Cambria Math"/>
                              </a:rPr>
                              <m:t>3</m:t>
                            </m:r>
                          </m:sup>
                        </m:sSup>
                        <m:r>
                          <a:rPr lang="en-US" i="1">
                            <a:latin typeface="Cambria Math"/>
                          </a:rPr>
                          <m:t>𝑠</m:t>
                        </m:r>
                      </m:den>
                    </m:f>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469" t="-1528"/>
                </a:stretch>
              </a:blipFill>
            </p:spPr>
            <p:txBody>
              <a:bodyPr/>
              <a:lstStyle/>
              <a:p>
                <a:r>
                  <a:rPr lang="en-US">
                    <a:noFill/>
                  </a:rPr>
                  <a:t> </a:t>
                </a:r>
              </a:p>
            </p:txBody>
          </p:sp>
        </mc:Fallback>
      </mc:AlternateContent>
    </p:spTree>
    <p:extLst>
      <p:ext uri="{BB962C8B-B14F-4D97-AF65-F5344CB8AC3E}">
        <p14:creationId xmlns:p14="http://schemas.microsoft.com/office/powerpoint/2010/main" val="177045747"/>
      </p:ext>
    </p:extLst>
  </p:cSld>
  <p:clrMapOvr>
    <a:masterClrMapping/>
  </p:clrMapOvr>
  <p:timing>
    <p:tnLst>
      <p:par>
        <p:cTn id="1" dur="indefinite" restart="never" nodeType="tmRoot"/>
      </p:par>
    </p:tnLst>
  </p:timing>
</p:sld>
</file>

<file path=ppt/theme/theme1.xml><?xml version="1.0" encoding="utf-8"?>
<a:theme xmlns:a="http://schemas.openxmlformats.org/drawingml/2006/main" name="Blueprint">
  <a:themeElements>
    <a:clrScheme name="Blueprint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Blueprint">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ueprint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Blueprint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Blueprint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Blueprint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Blueprint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Blueprint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Blueprint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Blueprint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Designs\Blueprint.pot</Template>
  <TotalTime>6867</TotalTime>
  <Words>1758</Words>
  <Application>Microsoft Office PowerPoint</Application>
  <PresentationFormat>On-screen Show (4:3)</PresentationFormat>
  <Paragraphs>201</Paragraphs>
  <Slides>23</Slides>
  <Notes>2</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Blueprint</vt:lpstr>
      <vt:lpstr>Topic 06 – Kinetics 6.1: Rates of Reaction</vt:lpstr>
      <vt:lpstr>6.1 Rates of reaction - 2 hours </vt:lpstr>
      <vt:lpstr>6.1.1 – Rate of Reaction</vt:lpstr>
      <vt:lpstr>6.1.1 – What is a rate?</vt:lpstr>
      <vt:lpstr>6.1.1 - Factors That Affect Reaction Rates</vt:lpstr>
      <vt:lpstr>6.1.1 – Calculating Rates</vt:lpstr>
      <vt:lpstr>6.1.1 – Rate Determination</vt:lpstr>
      <vt:lpstr>6.1 – Rate Example #1</vt:lpstr>
      <vt:lpstr>6.1 – Rate Example #2</vt:lpstr>
      <vt:lpstr>6.1 – Rate Example #3</vt:lpstr>
      <vt:lpstr>6.1 – Relative Rates in Equation</vt:lpstr>
      <vt:lpstr>6.1 – Example #3 Continued</vt:lpstr>
      <vt:lpstr>6.1 – Example #3 Continued 2</vt:lpstr>
      <vt:lpstr>6.1 – Graph Reactant/Product v Time</vt:lpstr>
      <vt:lpstr>6.1 – Instantaneous Rate of Rxn</vt:lpstr>
      <vt:lpstr>6.1 – Rate Change / Time</vt:lpstr>
      <vt:lpstr>6.1.2 – Experimental Procedures</vt:lpstr>
      <vt:lpstr>6.1.2 – Reactions Producing Gas</vt:lpstr>
      <vt:lpstr>6.1.2 – Change in Mass</vt:lpstr>
      <vt:lpstr>6.1.2 – Change in transmission of light</vt:lpstr>
      <vt:lpstr>6.1.2 – Change in concentration measured with titration</vt:lpstr>
      <vt:lpstr>6.1.2 – Change in concentration measured by conductivity</vt:lpstr>
      <vt:lpstr>6.1.2 – Non-continuous methods of detecting change in reaction </vt:lpstr>
    </vt:vector>
  </TitlesOfParts>
  <Company>Great Barr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A-Level Chemistry (A1)  ATOMIC STRUCTURE</dc:title>
  <dc:creator>Administration</dc:creator>
  <cp:lastModifiedBy>Brakke</cp:lastModifiedBy>
  <cp:revision>186</cp:revision>
  <dcterms:created xsi:type="dcterms:W3CDTF">2011-01-11T01:56:01Z</dcterms:created>
  <dcterms:modified xsi:type="dcterms:W3CDTF">2011-02-25T18:34:32Z</dcterms:modified>
</cp:coreProperties>
</file>